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notesSlides/notesSlide7.xml" ContentType="application/vnd.openxmlformats-officedocument.presentationml.notesSlide+xml"/>
  <Override PartName="/ppt/tags/tag7.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notesSlides/notesSlide12.xml" ContentType="application/vnd.openxmlformats-officedocument.presentationml.notesSlide+xml"/>
  <Override PartName="/ppt/tags/tag13.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2"/>
  </p:notesMasterIdLst>
  <p:handoutMasterIdLst>
    <p:handoutMasterId r:id="rId43"/>
  </p:handoutMasterIdLst>
  <p:sldIdLst>
    <p:sldId id="258" r:id="rId2"/>
    <p:sldId id="299" r:id="rId3"/>
    <p:sldId id="260" r:id="rId4"/>
    <p:sldId id="264" r:id="rId5"/>
    <p:sldId id="265" r:id="rId6"/>
    <p:sldId id="300" r:id="rId7"/>
    <p:sldId id="301" r:id="rId8"/>
    <p:sldId id="302" r:id="rId9"/>
    <p:sldId id="331" r:id="rId10"/>
    <p:sldId id="303" r:id="rId11"/>
    <p:sldId id="330" r:id="rId12"/>
    <p:sldId id="322" r:id="rId13"/>
    <p:sldId id="327" r:id="rId14"/>
    <p:sldId id="329" r:id="rId15"/>
    <p:sldId id="305" r:id="rId16"/>
    <p:sldId id="323" r:id="rId17"/>
    <p:sldId id="308" r:id="rId18"/>
    <p:sldId id="310" r:id="rId19"/>
    <p:sldId id="324" r:id="rId20"/>
    <p:sldId id="304" r:id="rId21"/>
    <p:sldId id="319" r:id="rId22"/>
    <p:sldId id="320" r:id="rId23"/>
    <p:sldId id="321" r:id="rId24"/>
    <p:sldId id="270" r:id="rId25"/>
    <p:sldId id="325" r:id="rId26"/>
    <p:sldId id="312" r:id="rId27"/>
    <p:sldId id="314" r:id="rId28"/>
    <p:sldId id="313" r:id="rId29"/>
    <p:sldId id="315" r:id="rId30"/>
    <p:sldId id="316" r:id="rId31"/>
    <p:sldId id="317" r:id="rId32"/>
    <p:sldId id="318" r:id="rId33"/>
    <p:sldId id="273" r:id="rId34"/>
    <p:sldId id="277" r:id="rId35"/>
    <p:sldId id="278" r:id="rId36"/>
    <p:sldId id="295" r:id="rId37"/>
    <p:sldId id="296" r:id="rId38"/>
    <p:sldId id="279" r:id="rId39"/>
    <p:sldId id="280" r:id="rId40"/>
    <p:sldId id="281"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542EE"/>
    <a:srgbClr val="102A73"/>
    <a:srgbClr val="BAB0D8"/>
    <a:srgbClr val="ACACD8"/>
    <a:srgbClr val="B3BCD5"/>
    <a:srgbClr val="6375A9"/>
    <a:srgbClr val="6743ED"/>
    <a:srgbClr val="426FEE"/>
    <a:srgbClr val="4D128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92336" autoAdjust="0"/>
  </p:normalViewPr>
  <p:slideViewPr>
    <p:cSldViewPr snapToGrid="0">
      <p:cViewPr varScale="1">
        <p:scale>
          <a:sx n="68" d="100"/>
          <a:sy n="68" d="100"/>
        </p:scale>
        <p:origin x="816"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E"/>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3CF5DF0-1201-4FF8-91AC-FAF91C7700C9}" type="datetimeFigureOut">
              <a:rPr lang="en-IE" smtClean="0"/>
              <a:t>05/05/2022</a:t>
            </a:fld>
            <a:endParaRPr lang="en-IE"/>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E"/>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52DEB24-E56E-4991-8542-41DF110C3282}" type="slidenum">
              <a:rPr lang="en-IE" smtClean="0"/>
              <a:t>‹#›</a:t>
            </a:fld>
            <a:endParaRPr lang="en-IE"/>
          </a:p>
        </p:txBody>
      </p:sp>
    </p:spTree>
    <p:extLst>
      <p:ext uri="{BB962C8B-B14F-4D97-AF65-F5344CB8AC3E}">
        <p14:creationId xmlns:p14="http://schemas.microsoft.com/office/powerpoint/2010/main" val="123074438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6EEB29C-B9C5-4787-BC9C-79A94A8B6C36}" type="datetimeFigureOut">
              <a:rPr lang="en-IE" smtClean="0"/>
              <a:t>05/05/2022</a:t>
            </a:fld>
            <a:endParaRPr lang="en-I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C523CBA-7B8A-4B7B-85F4-17415C8FC737}" type="slidenum">
              <a:rPr lang="en-IE" smtClean="0"/>
              <a:t>‹#›</a:t>
            </a:fld>
            <a:endParaRPr lang="en-IE"/>
          </a:p>
        </p:txBody>
      </p:sp>
    </p:spTree>
    <p:extLst>
      <p:ext uri="{BB962C8B-B14F-4D97-AF65-F5344CB8AC3E}">
        <p14:creationId xmlns:p14="http://schemas.microsoft.com/office/powerpoint/2010/main" val="3847294007"/>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ticking of the clock never stops, every moment we get older, and one of the most striking effects of age is probably the involuntary loss of muscle mass, strength, and function. This is called Sarcopenia.</a:t>
            </a:r>
            <a:endParaRPr lang="en-IE" sz="1200" kern="1200" dirty="0" smtClean="0">
              <a:solidFill>
                <a:schemeClr val="tx1"/>
              </a:solidFill>
              <a:effectLst/>
              <a:latin typeface="+mn-lt"/>
              <a:ea typeface="+mn-ea"/>
              <a:cs typeface="+mn-cs"/>
            </a:endParaRPr>
          </a:p>
          <a:p>
            <a:endParaRPr lang="en-IE" dirty="0"/>
          </a:p>
        </p:txBody>
      </p:sp>
      <p:sp>
        <p:nvSpPr>
          <p:cNvPr id="4" name="Slide Number Placeholder 3"/>
          <p:cNvSpPr>
            <a:spLocks noGrp="1"/>
          </p:cNvSpPr>
          <p:nvPr>
            <p:ph type="sldNum" sz="quarter" idx="10"/>
          </p:nvPr>
        </p:nvSpPr>
        <p:spPr/>
        <p:txBody>
          <a:bodyPr/>
          <a:lstStyle/>
          <a:p>
            <a:fld id="{DC523CBA-7B8A-4B7B-85F4-17415C8FC737}" type="slidenum">
              <a:rPr lang="en-IE" smtClean="0"/>
              <a:t>2</a:t>
            </a:fld>
            <a:endParaRPr lang="en-IE"/>
          </a:p>
        </p:txBody>
      </p:sp>
    </p:spTree>
    <p:extLst>
      <p:ext uri="{BB962C8B-B14F-4D97-AF65-F5344CB8AC3E}">
        <p14:creationId xmlns:p14="http://schemas.microsoft.com/office/powerpoint/2010/main" val="28917893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We are swimming in a sea of data, the quality of the information is something that is currently under process, from the sources of the data to the value to the project. This will be tuned alongside the design of the network itself. </a:t>
            </a:r>
            <a:endParaRPr lang="en-IE" sz="1200" kern="1200" dirty="0" smtClean="0">
              <a:solidFill>
                <a:schemeClr val="tx1"/>
              </a:solidFill>
              <a:effectLst/>
              <a:latin typeface="+mn-lt"/>
              <a:ea typeface="+mn-ea"/>
              <a:cs typeface="+mn-cs"/>
            </a:endParaRPr>
          </a:p>
          <a:p>
            <a:endParaRPr lang="en-IE" dirty="0"/>
          </a:p>
        </p:txBody>
      </p:sp>
      <p:sp>
        <p:nvSpPr>
          <p:cNvPr id="4" name="Slide Number Placeholder 3"/>
          <p:cNvSpPr>
            <a:spLocks noGrp="1"/>
          </p:cNvSpPr>
          <p:nvPr>
            <p:ph type="sldNum" sz="quarter" idx="10"/>
          </p:nvPr>
        </p:nvSpPr>
        <p:spPr/>
        <p:txBody>
          <a:bodyPr/>
          <a:lstStyle/>
          <a:p>
            <a:fld id="{DC523CBA-7B8A-4B7B-85F4-17415C8FC737}" type="slidenum">
              <a:rPr lang="en-IE" smtClean="0"/>
              <a:t>17</a:t>
            </a:fld>
            <a:endParaRPr lang="en-IE"/>
          </a:p>
        </p:txBody>
      </p:sp>
    </p:spTree>
    <p:extLst>
      <p:ext uri="{BB962C8B-B14F-4D97-AF65-F5344CB8AC3E}">
        <p14:creationId xmlns:p14="http://schemas.microsoft.com/office/powerpoint/2010/main" val="27149974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Many works had been done in the past to find the influence of micro RNA in different diseases, appealing to different measures and rules.</a:t>
            </a:r>
            <a:endParaRPr lang="en-IE" sz="1200" kern="1200" dirty="0" smtClean="0">
              <a:solidFill>
                <a:schemeClr val="tx1"/>
              </a:solidFill>
              <a:effectLst/>
              <a:latin typeface="+mn-lt"/>
              <a:ea typeface="+mn-ea"/>
              <a:cs typeface="+mn-cs"/>
            </a:endParaRPr>
          </a:p>
          <a:p>
            <a:endParaRPr lang="en-IE" dirty="0"/>
          </a:p>
        </p:txBody>
      </p:sp>
      <p:sp>
        <p:nvSpPr>
          <p:cNvPr id="4" name="Slide Number Placeholder 3"/>
          <p:cNvSpPr>
            <a:spLocks noGrp="1"/>
          </p:cNvSpPr>
          <p:nvPr>
            <p:ph type="sldNum" sz="quarter" idx="10"/>
          </p:nvPr>
        </p:nvSpPr>
        <p:spPr/>
        <p:txBody>
          <a:bodyPr/>
          <a:lstStyle/>
          <a:p>
            <a:fld id="{DC523CBA-7B8A-4B7B-85F4-17415C8FC737}" type="slidenum">
              <a:rPr lang="en-IE" smtClean="0"/>
              <a:t>18</a:t>
            </a:fld>
            <a:endParaRPr lang="en-IE"/>
          </a:p>
        </p:txBody>
      </p:sp>
    </p:spTree>
    <p:extLst>
      <p:ext uri="{BB962C8B-B14F-4D97-AF65-F5344CB8AC3E}">
        <p14:creationId xmlns:p14="http://schemas.microsoft.com/office/powerpoint/2010/main" val="19677297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10"/>
          </p:nvPr>
        </p:nvSpPr>
        <p:spPr/>
        <p:txBody>
          <a:bodyPr/>
          <a:lstStyle/>
          <a:p>
            <a:fld id="{DC523CBA-7B8A-4B7B-85F4-17415C8FC737}" type="slidenum">
              <a:rPr lang="en-IE" smtClean="0"/>
              <a:t>22</a:t>
            </a:fld>
            <a:endParaRPr lang="en-IE"/>
          </a:p>
        </p:txBody>
      </p:sp>
    </p:spTree>
    <p:extLst>
      <p:ext uri="{BB962C8B-B14F-4D97-AF65-F5344CB8AC3E}">
        <p14:creationId xmlns:p14="http://schemas.microsoft.com/office/powerpoint/2010/main" val="34231913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sz="1200" kern="1200" dirty="0" smtClean="0">
                <a:solidFill>
                  <a:schemeClr val="tx1"/>
                </a:solidFill>
                <a:effectLst/>
                <a:latin typeface="+mn-lt"/>
                <a:ea typeface="+mn-ea"/>
                <a:cs typeface="+mn-cs"/>
              </a:rPr>
              <a:t>And we can implement the concept</a:t>
            </a:r>
            <a:r>
              <a:rPr lang="en-US" sz="1200" kern="1200" dirty="0" smtClean="0">
                <a:solidFill>
                  <a:schemeClr val="tx1"/>
                </a:solidFill>
                <a:effectLst/>
                <a:latin typeface="+mn-lt"/>
                <a:ea typeface="+mn-ea"/>
                <a:cs typeface="+mn-cs"/>
              </a:rPr>
              <a:t> of distance and interconnection in order to interpret the impact of an miRNA. </a:t>
            </a:r>
            <a:endParaRPr lang="en-IE" dirty="0"/>
          </a:p>
        </p:txBody>
      </p:sp>
      <p:sp>
        <p:nvSpPr>
          <p:cNvPr id="4" name="Slide Number Placeholder 3"/>
          <p:cNvSpPr>
            <a:spLocks noGrp="1"/>
          </p:cNvSpPr>
          <p:nvPr>
            <p:ph type="sldNum" sz="quarter" idx="10"/>
          </p:nvPr>
        </p:nvSpPr>
        <p:spPr/>
        <p:txBody>
          <a:bodyPr/>
          <a:lstStyle/>
          <a:p>
            <a:fld id="{DC523CBA-7B8A-4B7B-85F4-17415C8FC737}" type="slidenum">
              <a:rPr lang="en-IE" smtClean="0"/>
              <a:t>26</a:t>
            </a:fld>
            <a:endParaRPr lang="en-IE"/>
          </a:p>
        </p:txBody>
      </p:sp>
    </p:spTree>
    <p:extLst>
      <p:ext uri="{BB962C8B-B14F-4D97-AF65-F5344CB8AC3E}">
        <p14:creationId xmlns:p14="http://schemas.microsoft.com/office/powerpoint/2010/main" val="41825968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sz="1200" kern="1200" dirty="0" smtClean="0">
                <a:solidFill>
                  <a:schemeClr val="tx1"/>
                </a:solidFill>
                <a:effectLst/>
                <a:latin typeface="+mn-lt"/>
                <a:ea typeface="+mn-ea"/>
                <a:cs typeface="+mn-cs"/>
              </a:rPr>
              <a:t>And we can implement the concept</a:t>
            </a:r>
            <a:r>
              <a:rPr lang="en-US" sz="1200" kern="1200" dirty="0" smtClean="0">
                <a:solidFill>
                  <a:schemeClr val="tx1"/>
                </a:solidFill>
                <a:effectLst/>
                <a:latin typeface="+mn-lt"/>
                <a:ea typeface="+mn-ea"/>
                <a:cs typeface="+mn-cs"/>
              </a:rPr>
              <a:t> of distance and interconnection in order to interpret the impact of an miRNA. </a:t>
            </a:r>
            <a:endParaRPr lang="en-IE" dirty="0"/>
          </a:p>
        </p:txBody>
      </p:sp>
      <p:sp>
        <p:nvSpPr>
          <p:cNvPr id="4" name="Slide Number Placeholder 3"/>
          <p:cNvSpPr>
            <a:spLocks noGrp="1"/>
          </p:cNvSpPr>
          <p:nvPr>
            <p:ph type="sldNum" sz="quarter" idx="10"/>
          </p:nvPr>
        </p:nvSpPr>
        <p:spPr/>
        <p:txBody>
          <a:bodyPr/>
          <a:lstStyle/>
          <a:p>
            <a:fld id="{DC523CBA-7B8A-4B7B-85F4-17415C8FC737}" type="slidenum">
              <a:rPr lang="en-IE" smtClean="0"/>
              <a:t>27</a:t>
            </a:fld>
            <a:endParaRPr lang="en-IE"/>
          </a:p>
        </p:txBody>
      </p:sp>
    </p:spTree>
    <p:extLst>
      <p:ext uri="{BB962C8B-B14F-4D97-AF65-F5344CB8AC3E}">
        <p14:creationId xmlns:p14="http://schemas.microsoft.com/office/powerpoint/2010/main" val="999771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sz="1200" kern="1200" dirty="0" smtClean="0">
                <a:solidFill>
                  <a:schemeClr val="tx1"/>
                </a:solidFill>
                <a:effectLst/>
                <a:latin typeface="+mn-lt"/>
                <a:ea typeface="+mn-ea"/>
                <a:cs typeface="+mn-cs"/>
              </a:rPr>
              <a:t>And we can implement the concept</a:t>
            </a:r>
            <a:r>
              <a:rPr lang="en-US" sz="1200" kern="1200" dirty="0" smtClean="0">
                <a:solidFill>
                  <a:schemeClr val="tx1"/>
                </a:solidFill>
                <a:effectLst/>
                <a:latin typeface="+mn-lt"/>
                <a:ea typeface="+mn-ea"/>
                <a:cs typeface="+mn-cs"/>
              </a:rPr>
              <a:t> of distance and interconnection in order to interpret the impact of an miRNA. </a:t>
            </a:r>
            <a:endParaRPr lang="en-IE" dirty="0"/>
          </a:p>
        </p:txBody>
      </p:sp>
      <p:sp>
        <p:nvSpPr>
          <p:cNvPr id="4" name="Slide Number Placeholder 3"/>
          <p:cNvSpPr>
            <a:spLocks noGrp="1"/>
          </p:cNvSpPr>
          <p:nvPr>
            <p:ph type="sldNum" sz="quarter" idx="10"/>
          </p:nvPr>
        </p:nvSpPr>
        <p:spPr/>
        <p:txBody>
          <a:bodyPr/>
          <a:lstStyle/>
          <a:p>
            <a:fld id="{DC523CBA-7B8A-4B7B-85F4-17415C8FC737}" type="slidenum">
              <a:rPr lang="en-IE" smtClean="0"/>
              <a:t>28</a:t>
            </a:fld>
            <a:endParaRPr lang="en-IE"/>
          </a:p>
        </p:txBody>
      </p:sp>
    </p:spTree>
    <p:extLst>
      <p:ext uri="{BB962C8B-B14F-4D97-AF65-F5344CB8AC3E}">
        <p14:creationId xmlns:p14="http://schemas.microsoft.com/office/powerpoint/2010/main" val="41775748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sz="1200" kern="1200" dirty="0" smtClean="0">
                <a:solidFill>
                  <a:schemeClr val="tx1"/>
                </a:solidFill>
                <a:effectLst/>
                <a:latin typeface="+mn-lt"/>
                <a:ea typeface="+mn-ea"/>
                <a:cs typeface="+mn-cs"/>
              </a:rPr>
              <a:t>And we can implement the concept</a:t>
            </a:r>
            <a:r>
              <a:rPr lang="en-US" sz="1200" kern="1200" dirty="0" smtClean="0">
                <a:solidFill>
                  <a:schemeClr val="tx1"/>
                </a:solidFill>
                <a:effectLst/>
                <a:latin typeface="+mn-lt"/>
                <a:ea typeface="+mn-ea"/>
                <a:cs typeface="+mn-cs"/>
              </a:rPr>
              <a:t> of distance and interconnection in order to interpret the impact of an miRNA. </a:t>
            </a:r>
            <a:endParaRPr lang="en-IE" dirty="0"/>
          </a:p>
        </p:txBody>
      </p:sp>
      <p:sp>
        <p:nvSpPr>
          <p:cNvPr id="4" name="Slide Number Placeholder 3"/>
          <p:cNvSpPr>
            <a:spLocks noGrp="1"/>
          </p:cNvSpPr>
          <p:nvPr>
            <p:ph type="sldNum" sz="quarter" idx="10"/>
          </p:nvPr>
        </p:nvSpPr>
        <p:spPr/>
        <p:txBody>
          <a:bodyPr/>
          <a:lstStyle/>
          <a:p>
            <a:fld id="{DC523CBA-7B8A-4B7B-85F4-17415C8FC737}" type="slidenum">
              <a:rPr lang="en-IE" smtClean="0"/>
              <a:t>29</a:t>
            </a:fld>
            <a:endParaRPr lang="en-IE"/>
          </a:p>
        </p:txBody>
      </p:sp>
    </p:spTree>
    <p:extLst>
      <p:ext uri="{BB962C8B-B14F-4D97-AF65-F5344CB8AC3E}">
        <p14:creationId xmlns:p14="http://schemas.microsoft.com/office/powerpoint/2010/main" val="38363297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sz="1200" kern="1200" dirty="0" smtClean="0">
                <a:solidFill>
                  <a:schemeClr val="tx1"/>
                </a:solidFill>
                <a:effectLst/>
                <a:latin typeface="+mn-lt"/>
                <a:ea typeface="+mn-ea"/>
                <a:cs typeface="+mn-cs"/>
              </a:rPr>
              <a:t>And we can implement the concept</a:t>
            </a:r>
            <a:r>
              <a:rPr lang="en-US" sz="1200" kern="1200" dirty="0" smtClean="0">
                <a:solidFill>
                  <a:schemeClr val="tx1"/>
                </a:solidFill>
                <a:effectLst/>
                <a:latin typeface="+mn-lt"/>
                <a:ea typeface="+mn-ea"/>
                <a:cs typeface="+mn-cs"/>
              </a:rPr>
              <a:t> of distance and interconnection in order to interpret the impact of an miRNA. </a:t>
            </a:r>
            <a:endParaRPr lang="en-IE" dirty="0"/>
          </a:p>
        </p:txBody>
      </p:sp>
      <p:sp>
        <p:nvSpPr>
          <p:cNvPr id="4" name="Slide Number Placeholder 3"/>
          <p:cNvSpPr>
            <a:spLocks noGrp="1"/>
          </p:cNvSpPr>
          <p:nvPr>
            <p:ph type="sldNum" sz="quarter" idx="10"/>
          </p:nvPr>
        </p:nvSpPr>
        <p:spPr/>
        <p:txBody>
          <a:bodyPr/>
          <a:lstStyle/>
          <a:p>
            <a:fld id="{DC523CBA-7B8A-4B7B-85F4-17415C8FC737}" type="slidenum">
              <a:rPr lang="en-IE" smtClean="0"/>
              <a:t>30</a:t>
            </a:fld>
            <a:endParaRPr lang="en-IE"/>
          </a:p>
        </p:txBody>
      </p:sp>
    </p:spTree>
    <p:extLst>
      <p:ext uri="{BB962C8B-B14F-4D97-AF65-F5344CB8AC3E}">
        <p14:creationId xmlns:p14="http://schemas.microsoft.com/office/powerpoint/2010/main" val="25042377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sz="1200" kern="1200" dirty="0" smtClean="0">
                <a:solidFill>
                  <a:schemeClr val="tx1"/>
                </a:solidFill>
                <a:effectLst/>
                <a:latin typeface="+mn-lt"/>
                <a:ea typeface="+mn-ea"/>
                <a:cs typeface="+mn-cs"/>
              </a:rPr>
              <a:t>And we can implement the concept</a:t>
            </a:r>
            <a:r>
              <a:rPr lang="en-US" sz="1200" kern="1200" dirty="0" smtClean="0">
                <a:solidFill>
                  <a:schemeClr val="tx1"/>
                </a:solidFill>
                <a:effectLst/>
                <a:latin typeface="+mn-lt"/>
                <a:ea typeface="+mn-ea"/>
                <a:cs typeface="+mn-cs"/>
              </a:rPr>
              <a:t> of distance and interconnection in order to interpret the impact of an miRNA. </a:t>
            </a:r>
            <a:endParaRPr lang="en-IE" dirty="0"/>
          </a:p>
        </p:txBody>
      </p:sp>
      <p:sp>
        <p:nvSpPr>
          <p:cNvPr id="4" name="Slide Number Placeholder 3"/>
          <p:cNvSpPr>
            <a:spLocks noGrp="1"/>
          </p:cNvSpPr>
          <p:nvPr>
            <p:ph type="sldNum" sz="quarter" idx="10"/>
          </p:nvPr>
        </p:nvSpPr>
        <p:spPr/>
        <p:txBody>
          <a:bodyPr/>
          <a:lstStyle/>
          <a:p>
            <a:fld id="{DC523CBA-7B8A-4B7B-85F4-17415C8FC737}" type="slidenum">
              <a:rPr lang="en-IE" smtClean="0"/>
              <a:t>31</a:t>
            </a:fld>
            <a:endParaRPr lang="en-IE"/>
          </a:p>
        </p:txBody>
      </p:sp>
    </p:spTree>
    <p:extLst>
      <p:ext uri="{BB962C8B-B14F-4D97-AF65-F5344CB8AC3E}">
        <p14:creationId xmlns:p14="http://schemas.microsoft.com/office/powerpoint/2010/main" val="372504562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One of the most striking effects of age is the involuntary loss of muscle mass, strength, and function, termed sarcopenia.</a:t>
            </a:r>
            <a:endParaRPr lang="en-IE" dirty="0"/>
          </a:p>
        </p:txBody>
      </p:sp>
      <p:sp>
        <p:nvSpPr>
          <p:cNvPr id="4" name="Slide Number Placeholder 3"/>
          <p:cNvSpPr>
            <a:spLocks noGrp="1"/>
          </p:cNvSpPr>
          <p:nvPr>
            <p:ph type="sldNum" sz="quarter" idx="10"/>
          </p:nvPr>
        </p:nvSpPr>
        <p:spPr/>
        <p:txBody>
          <a:bodyPr/>
          <a:lstStyle/>
          <a:p>
            <a:fld id="{DC523CBA-7B8A-4B7B-85F4-17415C8FC737}" type="slidenum">
              <a:rPr lang="en-IE" smtClean="0"/>
              <a:t>33</a:t>
            </a:fld>
            <a:endParaRPr lang="en-IE"/>
          </a:p>
        </p:txBody>
      </p:sp>
    </p:spTree>
    <p:extLst>
      <p:ext uri="{BB962C8B-B14F-4D97-AF65-F5344CB8AC3E}">
        <p14:creationId xmlns:p14="http://schemas.microsoft.com/office/powerpoint/2010/main" val="11945515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 From the time you are born to around the time you turn 30, your muscles grow larger and stronger. But at some point in your 30s, you start to lose muscle mass and function. </a:t>
            </a:r>
            <a:r>
              <a:rPr lang="en-IE" sz="1200" kern="1200" dirty="0" smtClean="0">
                <a:solidFill>
                  <a:schemeClr val="tx1"/>
                </a:solidFill>
                <a:effectLst/>
                <a:latin typeface="+mn-lt"/>
                <a:ea typeface="+mn-ea"/>
                <a:cs typeface="+mn-cs"/>
              </a:rPr>
              <a:t>No matter the lifestyle, everybody is going to loss between 3 to 8% of muscle mass per decade after age 30, </a:t>
            </a:r>
            <a:r>
              <a:rPr lang="en-US" sz="1200" kern="1200" dirty="0" smtClean="0">
                <a:solidFill>
                  <a:schemeClr val="tx1"/>
                </a:solidFill>
                <a:effectLst/>
                <a:latin typeface="+mn-lt"/>
                <a:ea typeface="+mn-ea"/>
                <a:cs typeface="+mn-cs"/>
              </a:rPr>
              <a:t>and this rate of decline is even higher after the age of 60. </a:t>
            </a:r>
            <a:r>
              <a:rPr lang="en-IE" sz="1200" kern="1200" dirty="0" smtClean="0">
                <a:solidFill>
                  <a:schemeClr val="tx1"/>
                </a:solidFill>
                <a:effectLst/>
                <a:latin typeface="+mn-lt"/>
                <a:ea typeface="+mn-ea"/>
                <a:cs typeface="+mn-cs"/>
              </a:rPr>
              <a:t>Sarcopenia is associated with detrimental clinical outcomes, such as a reduced quality of life, frailty, an increased risk of falls, fractures, hospitalization, and mortality. </a:t>
            </a:r>
            <a:endParaRPr lang="en-IE"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C523CBA-7B8A-4B7B-85F4-17415C8FC737}" type="slidenum">
              <a:rPr lang="en-IE" smtClean="0"/>
              <a:t>4</a:t>
            </a:fld>
            <a:endParaRPr lang="en-IE"/>
          </a:p>
        </p:txBody>
      </p:sp>
    </p:spTree>
    <p:extLst>
      <p:ext uri="{BB962C8B-B14F-4D97-AF65-F5344CB8AC3E}">
        <p14:creationId xmlns:p14="http://schemas.microsoft.com/office/powerpoint/2010/main" val="267720471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Muscles express their own set of muscle-enriched </a:t>
            </a:r>
            <a:r>
              <a:rPr lang="en-US" sz="1200" kern="1200" dirty="0" err="1" smtClean="0">
                <a:solidFill>
                  <a:schemeClr val="tx1"/>
                </a:solidFill>
                <a:effectLst/>
                <a:latin typeface="+mn-lt"/>
                <a:ea typeface="+mn-ea"/>
                <a:cs typeface="+mn-cs"/>
              </a:rPr>
              <a:t>mirnas</a:t>
            </a:r>
            <a:r>
              <a:rPr lang="en-US" sz="1200" kern="1200" dirty="0" smtClean="0">
                <a:solidFill>
                  <a:schemeClr val="tx1"/>
                </a:solidFill>
                <a:effectLst/>
                <a:latin typeface="+mn-lt"/>
                <a:ea typeface="+mn-ea"/>
                <a:cs typeface="+mn-cs"/>
              </a:rPr>
              <a:t> known as </a:t>
            </a:r>
            <a:r>
              <a:rPr lang="en-US" sz="1200" kern="1200" dirty="0" err="1" smtClean="0">
                <a:solidFill>
                  <a:schemeClr val="tx1"/>
                </a:solidFill>
                <a:effectLst/>
                <a:latin typeface="+mn-lt"/>
                <a:ea typeface="+mn-ea"/>
                <a:cs typeface="+mn-cs"/>
              </a:rPr>
              <a:t>myomirs</a:t>
            </a:r>
            <a:r>
              <a:rPr lang="en-US" sz="1200" kern="1200" dirty="0" smtClean="0">
                <a:solidFill>
                  <a:schemeClr val="tx1"/>
                </a:solidFill>
                <a:effectLst/>
                <a:latin typeface="+mn-lt"/>
                <a:ea typeface="+mn-ea"/>
                <a:cs typeface="+mn-cs"/>
              </a:rPr>
              <a:t>: mir1, 206, 208, 133, 486, 499.</a:t>
            </a:r>
            <a:endParaRPr lang="en-IE"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C523CBA-7B8A-4B7B-85F4-17415C8FC737}" type="slidenum">
              <a:rPr lang="en-IE" smtClean="0"/>
              <a:t>34</a:t>
            </a:fld>
            <a:endParaRPr lang="en-IE"/>
          </a:p>
        </p:txBody>
      </p:sp>
    </p:spTree>
    <p:extLst>
      <p:ext uri="{BB962C8B-B14F-4D97-AF65-F5344CB8AC3E}">
        <p14:creationId xmlns:p14="http://schemas.microsoft.com/office/powerpoint/2010/main" val="2690606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miRNA are defined as 18 to 25 nucleotide single stranded RNAs (</a:t>
            </a:r>
            <a:r>
              <a:rPr lang="en-US" sz="1200" kern="1200" dirty="0" err="1" smtClean="0">
                <a:solidFill>
                  <a:schemeClr val="tx1"/>
                </a:solidFill>
                <a:effectLst/>
                <a:latin typeface="+mn-lt"/>
                <a:ea typeface="+mn-ea"/>
                <a:cs typeface="+mn-cs"/>
              </a:rPr>
              <a:t>ssRNAs</a:t>
            </a:r>
            <a:r>
              <a:rPr lang="en-US" sz="1200" kern="1200" dirty="0" smtClean="0">
                <a:solidFill>
                  <a:schemeClr val="tx1"/>
                </a:solidFill>
                <a:effectLst/>
                <a:latin typeface="+mn-lt"/>
                <a:ea typeface="+mn-ea"/>
                <a:cs typeface="+mn-cs"/>
              </a:rPr>
              <a:t>), which are produced from hairpin shaped precursors. They are conserved small non-coding RNAs that play an important role in the regulation of gene expression and participate in a variety of biological processes miRNAs have been found to regulate almost all cellular functions including cell proliferation, growth, differentiation and apoptosis, And as we mention, have been implicated in controlling the fate and behavior of stem cells</a:t>
            </a:r>
            <a:endParaRPr lang="en-IE" sz="1200" kern="1200" dirty="0" smtClean="0">
              <a:solidFill>
                <a:schemeClr val="tx1"/>
              </a:solidFill>
              <a:effectLst/>
              <a:latin typeface="+mn-lt"/>
              <a:ea typeface="+mn-ea"/>
              <a:cs typeface="+mn-cs"/>
            </a:endParaRPr>
          </a:p>
          <a:p>
            <a:endParaRPr lang="en-IE" dirty="0"/>
          </a:p>
        </p:txBody>
      </p:sp>
      <p:sp>
        <p:nvSpPr>
          <p:cNvPr id="4" name="Slide Number Placeholder 3"/>
          <p:cNvSpPr>
            <a:spLocks noGrp="1"/>
          </p:cNvSpPr>
          <p:nvPr>
            <p:ph type="sldNum" sz="quarter" idx="10"/>
          </p:nvPr>
        </p:nvSpPr>
        <p:spPr/>
        <p:txBody>
          <a:bodyPr/>
          <a:lstStyle/>
          <a:p>
            <a:fld id="{DC523CBA-7B8A-4B7B-85F4-17415C8FC737}" type="slidenum">
              <a:rPr lang="en-IE" smtClean="0"/>
              <a:t>35</a:t>
            </a:fld>
            <a:endParaRPr lang="en-IE"/>
          </a:p>
        </p:txBody>
      </p:sp>
    </p:spTree>
    <p:extLst>
      <p:ext uri="{BB962C8B-B14F-4D97-AF65-F5344CB8AC3E}">
        <p14:creationId xmlns:p14="http://schemas.microsoft.com/office/powerpoint/2010/main" val="13234503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Modified from</a:t>
            </a:r>
            <a:r>
              <a:rPr lang="en-US" baseline="0" dirty="0" smtClean="0"/>
              <a:t> https://www.thelancet.com/article/S2352-3964(16)30423-6/fulltext </a:t>
            </a:r>
            <a:endParaRPr lang="en-IE" dirty="0"/>
          </a:p>
        </p:txBody>
      </p:sp>
      <p:sp>
        <p:nvSpPr>
          <p:cNvPr id="4" name="Slide Number Placeholder 3"/>
          <p:cNvSpPr>
            <a:spLocks noGrp="1"/>
          </p:cNvSpPr>
          <p:nvPr>
            <p:ph type="sldNum" sz="quarter" idx="10"/>
          </p:nvPr>
        </p:nvSpPr>
        <p:spPr/>
        <p:txBody>
          <a:bodyPr/>
          <a:lstStyle/>
          <a:p>
            <a:fld id="{8AC7863F-8FF0-4026-A23E-3D32C227541B}" type="slidenum">
              <a:rPr lang="en-IE" smtClean="0"/>
              <a:t>36</a:t>
            </a:fld>
            <a:endParaRPr lang="en-IE"/>
          </a:p>
        </p:txBody>
      </p:sp>
    </p:spTree>
    <p:extLst>
      <p:ext uri="{BB962C8B-B14F-4D97-AF65-F5344CB8AC3E}">
        <p14:creationId xmlns:p14="http://schemas.microsoft.com/office/powerpoint/2010/main" val="274401601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smtClean="0"/>
              <a:t>https://www.sciencedirect.com/science/article/pii/S2666166721007292</a:t>
            </a:r>
            <a:endParaRPr lang="en-IE" dirty="0"/>
          </a:p>
        </p:txBody>
      </p:sp>
      <p:sp>
        <p:nvSpPr>
          <p:cNvPr id="4" name="Slide Number Placeholder 3"/>
          <p:cNvSpPr>
            <a:spLocks noGrp="1"/>
          </p:cNvSpPr>
          <p:nvPr>
            <p:ph type="sldNum" sz="quarter" idx="10"/>
          </p:nvPr>
        </p:nvSpPr>
        <p:spPr/>
        <p:txBody>
          <a:bodyPr/>
          <a:lstStyle/>
          <a:p>
            <a:fld id="{8AC7863F-8FF0-4026-A23E-3D32C227541B}" type="slidenum">
              <a:rPr lang="en-IE" smtClean="0"/>
              <a:t>37</a:t>
            </a:fld>
            <a:endParaRPr lang="en-IE"/>
          </a:p>
        </p:txBody>
      </p:sp>
    </p:spTree>
    <p:extLst>
      <p:ext uri="{BB962C8B-B14F-4D97-AF65-F5344CB8AC3E}">
        <p14:creationId xmlns:p14="http://schemas.microsoft.com/office/powerpoint/2010/main" val="6679586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Several factors, including chronic inflammation, increased reactive oxidative species, increased fibrosis of muscle, and increased loss of motor neurons, have been reported to contribute to development of sarcopenia </a:t>
            </a:r>
            <a:endParaRPr lang="en-IE" dirty="0"/>
          </a:p>
        </p:txBody>
      </p:sp>
      <p:sp>
        <p:nvSpPr>
          <p:cNvPr id="4" name="Slide Number Placeholder 3"/>
          <p:cNvSpPr>
            <a:spLocks noGrp="1"/>
          </p:cNvSpPr>
          <p:nvPr>
            <p:ph type="sldNum" sz="quarter" idx="10"/>
          </p:nvPr>
        </p:nvSpPr>
        <p:spPr/>
        <p:txBody>
          <a:bodyPr/>
          <a:lstStyle/>
          <a:p>
            <a:fld id="{DC523CBA-7B8A-4B7B-85F4-17415C8FC737}" type="slidenum">
              <a:rPr lang="en-IE" smtClean="0"/>
              <a:t>5</a:t>
            </a:fld>
            <a:endParaRPr lang="en-IE"/>
          </a:p>
        </p:txBody>
      </p:sp>
    </p:spTree>
    <p:extLst>
      <p:ext uri="{BB962C8B-B14F-4D97-AF65-F5344CB8AC3E}">
        <p14:creationId xmlns:p14="http://schemas.microsoft.com/office/powerpoint/2010/main" val="9096458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err="1" smtClean="0">
                <a:solidFill>
                  <a:schemeClr val="tx1"/>
                </a:solidFill>
                <a:effectLst/>
                <a:latin typeface="+mn-lt"/>
                <a:ea typeface="+mn-ea"/>
                <a:cs typeface="+mn-cs"/>
              </a:rPr>
              <a:t>Mircro</a:t>
            </a:r>
            <a:r>
              <a:rPr lang="en-US" sz="1200" kern="1200" dirty="0" smtClean="0">
                <a:solidFill>
                  <a:schemeClr val="tx1"/>
                </a:solidFill>
                <a:effectLst/>
                <a:latin typeface="+mn-lt"/>
                <a:ea typeface="+mn-ea"/>
                <a:cs typeface="+mn-cs"/>
              </a:rPr>
              <a:t> RNA or miRNA are conserved small non-coding RNAs that play an important role in the regulation of gene expression, they are short nucleotide single stranded RNAs (</a:t>
            </a:r>
            <a:r>
              <a:rPr lang="en-US" sz="1200" kern="1200" dirty="0" err="1" smtClean="0">
                <a:solidFill>
                  <a:schemeClr val="tx1"/>
                </a:solidFill>
                <a:effectLst/>
                <a:latin typeface="+mn-lt"/>
                <a:ea typeface="+mn-ea"/>
                <a:cs typeface="+mn-cs"/>
              </a:rPr>
              <a:t>ssRNAs</a:t>
            </a:r>
            <a:r>
              <a:rPr lang="en-US" sz="1200" kern="1200" dirty="0" smtClean="0">
                <a:solidFill>
                  <a:schemeClr val="tx1"/>
                </a:solidFill>
                <a:effectLst/>
                <a:latin typeface="+mn-lt"/>
                <a:ea typeface="+mn-ea"/>
                <a:cs typeface="+mn-cs"/>
              </a:rPr>
              <a:t>), between 14 and 33, with an average of 20 as </a:t>
            </a:r>
            <a:r>
              <a:rPr lang="en-US" sz="1200" kern="1200" dirty="0" err="1" smtClean="0">
                <a:solidFill>
                  <a:schemeClr val="tx1"/>
                </a:solidFill>
                <a:effectLst/>
                <a:latin typeface="+mn-lt"/>
                <a:ea typeface="+mn-ea"/>
                <a:cs typeface="+mn-cs"/>
              </a:rPr>
              <a:t>MirBase</a:t>
            </a:r>
            <a:r>
              <a:rPr lang="en-US" sz="1200" kern="1200" dirty="0" smtClean="0">
                <a:solidFill>
                  <a:schemeClr val="tx1"/>
                </a:solidFill>
                <a:effectLst/>
                <a:latin typeface="+mn-lt"/>
                <a:ea typeface="+mn-ea"/>
                <a:cs typeface="+mn-cs"/>
              </a:rPr>
              <a:t> suggest today. </a:t>
            </a:r>
            <a:endParaRPr lang="en-IE"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C523CBA-7B8A-4B7B-85F4-17415C8FC737}" type="slidenum">
              <a:rPr lang="en-IE" smtClean="0"/>
              <a:t>7</a:t>
            </a:fld>
            <a:endParaRPr lang="en-IE"/>
          </a:p>
        </p:txBody>
      </p:sp>
    </p:spTree>
    <p:extLst>
      <p:ext uri="{BB962C8B-B14F-4D97-AF65-F5344CB8AC3E}">
        <p14:creationId xmlns:p14="http://schemas.microsoft.com/office/powerpoint/2010/main" val="36337495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It is likely that miRNAs naturally build regulatory networks that control different cellular functions,</a:t>
            </a:r>
            <a:endParaRPr lang="en-IE" dirty="0"/>
          </a:p>
        </p:txBody>
      </p:sp>
      <p:sp>
        <p:nvSpPr>
          <p:cNvPr id="4" name="Slide Number Placeholder 3"/>
          <p:cNvSpPr>
            <a:spLocks noGrp="1"/>
          </p:cNvSpPr>
          <p:nvPr>
            <p:ph type="sldNum" sz="quarter" idx="10"/>
          </p:nvPr>
        </p:nvSpPr>
        <p:spPr/>
        <p:txBody>
          <a:bodyPr/>
          <a:lstStyle/>
          <a:p>
            <a:fld id="{DC523CBA-7B8A-4B7B-85F4-17415C8FC737}" type="slidenum">
              <a:rPr lang="en-IE" smtClean="0"/>
              <a:t>8</a:t>
            </a:fld>
            <a:endParaRPr lang="en-IE"/>
          </a:p>
        </p:txBody>
      </p:sp>
    </p:spTree>
    <p:extLst>
      <p:ext uri="{BB962C8B-B14F-4D97-AF65-F5344CB8AC3E}">
        <p14:creationId xmlns:p14="http://schemas.microsoft.com/office/powerpoint/2010/main" val="15726414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It is likely that miRNAs naturally build regulatory networks that control different cellular functions,</a:t>
            </a:r>
            <a:endParaRPr lang="en-IE" dirty="0"/>
          </a:p>
        </p:txBody>
      </p:sp>
      <p:sp>
        <p:nvSpPr>
          <p:cNvPr id="4" name="Slide Number Placeholder 3"/>
          <p:cNvSpPr>
            <a:spLocks noGrp="1"/>
          </p:cNvSpPr>
          <p:nvPr>
            <p:ph type="sldNum" sz="quarter" idx="10"/>
          </p:nvPr>
        </p:nvSpPr>
        <p:spPr/>
        <p:txBody>
          <a:bodyPr/>
          <a:lstStyle/>
          <a:p>
            <a:fld id="{DC523CBA-7B8A-4B7B-85F4-17415C8FC737}" type="slidenum">
              <a:rPr lang="en-IE" smtClean="0"/>
              <a:t>9</a:t>
            </a:fld>
            <a:endParaRPr lang="en-IE"/>
          </a:p>
        </p:txBody>
      </p:sp>
    </p:spTree>
    <p:extLst>
      <p:ext uri="{BB962C8B-B14F-4D97-AF65-F5344CB8AC3E}">
        <p14:creationId xmlns:p14="http://schemas.microsoft.com/office/powerpoint/2010/main" val="41756977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C523CBA-7B8A-4B7B-85F4-17415C8FC737}" type="slidenum">
              <a:rPr lang="en-IE" smtClean="0"/>
              <a:t>13</a:t>
            </a:fld>
            <a:endParaRPr lang="en-IE"/>
          </a:p>
        </p:txBody>
      </p:sp>
    </p:spTree>
    <p:extLst>
      <p:ext uri="{BB962C8B-B14F-4D97-AF65-F5344CB8AC3E}">
        <p14:creationId xmlns:p14="http://schemas.microsoft.com/office/powerpoint/2010/main" val="33325864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C523CBA-7B8A-4B7B-85F4-17415C8FC737}" type="slidenum">
              <a:rPr lang="en-IE" smtClean="0"/>
              <a:t>14</a:t>
            </a:fld>
            <a:endParaRPr lang="en-IE"/>
          </a:p>
        </p:txBody>
      </p:sp>
    </p:spTree>
    <p:extLst>
      <p:ext uri="{BB962C8B-B14F-4D97-AF65-F5344CB8AC3E}">
        <p14:creationId xmlns:p14="http://schemas.microsoft.com/office/powerpoint/2010/main" val="16233733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What do miRNAs do?  They target mRNAs to suppress expression. Then the first relationship that we see is </a:t>
            </a:r>
            <a:r>
              <a:rPr lang="en-US" sz="1200" kern="1200" dirty="0" err="1" smtClean="0">
                <a:solidFill>
                  <a:schemeClr val="tx1"/>
                </a:solidFill>
                <a:effectLst/>
                <a:latin typeface="+mn-lt"/>
                <a:ea typeface="+mn-ea"/>
                <a:cs typeface="+mn-cs"/>
              </a:rPr>
              <a:t>miRNA:mRNA</a:t>
            </a:r>
            <a:endParaRPr lang="en-IE" dirty="0"/>
          </a:p>
        </p:txBody>
      </p:sp>
      <p:sp>
        <p:nvSpPr>
          <p:cNvPr id="4" name="Slide Number Placeholder 3"/>
          <p:cNvSpPr>
            <a:spLocks noGrp="1"/>
          </p:cNvSpPr>
          <p:nvPr>
            <p:ph type="sldNum" sz="quarter" idx="10"/>
          </p:nvPr>
        </p:nvSpPr>
        <p:spPr/>
        <p:txBody>
          <a:bodyPr/>
          <a:lstStyle/>
          <a:p>
            <a:fld id="{DC523CBA-7B8A-4B7B-85F4-17415C8FC737}" type="slidenum">
              <a:rPr lang="en-IE" smtClean="0"/>
              <a:t>15</a:t>
            </a:fld>
            <a:endParaRPr lang="en-IE"/>
          </a:p>
        </p:txBody>
      </p:sp>
    </p:spTree>
    <p:extLst>
      <p:ext uri="{BB962C8B-B14F-4D97-AF65-F5344CB8AC3E}">
        <p14:creationId xmlns:p14="http://schemas.microsoft.com/office/powerpoint/2010/main" val="18723727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IE"/>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IE"/>
          </a:p>
        </p:txBody>
      </p:sp>
      <p:sp>
        <p:nvSpPr>
          <p:cNvPr id="4" name="Date Placeholder 3"/>
          <p:cNvSpPr>
            <a:spLocks noGrp="1"/>
          </p:cNvSpPr>
          <p:nvPr>
            <p:ph type="dt" sz="half" idx="10"/>
          </p:nvPr>
        </p:nvSpPr>
        <p:spPr/>
        <p:txBody>
          <a:bodyPr/>
          <a:lstStyle/>
          <a:p>
            <a:endParaRPr lang="en-IE"/>
          </a:p>
        </p:txBody>
      </p:sp>
      <p:sp>
        <p:nvSpPr>
          <p:cNvPr id="5" name="Footer Placeholder 4"/>
          <p:cNvSpPr>
            <a:spLocks noGrp="1"/>
          </p:cNvSpPr>
          <p:nvPr>
            <p:ph type="ftr" sz="quarter" idx="11"/>
          </p:nvPr>
        </p:nvSpPr>
        <p:spPr/>
        <p:txBody>
          <a:bodyPr/>
          <a:lstStyle/>
          <a:p>
            <a:endParaRPr lang="en-IE"/>
          </a:p>
        </p:txBody>
      </p:sp>
      <p:sp>
        <p:nvSpPr>
          <p:cNvPr id="6" name="Slide Number Placeholder 5"/>
          <p:cNvSpPr>
            <a:spLocks noGrp="1"/>
          </p:cNvSpPr>
          <p:nvPr>
            <p:ph type="sldNum" sz="quarter" idx="12"/>
          </p:nvPr>
        </p:nvSpPr>
        <p:spPr/>
        <p:txBody>
          <a:bodyPr/>
          <a:lstStyle/>
          <a:p>
            <a:fld id="{0BCC9DF3-A57B-4383-B029-339E20DB8691}" type="slidenum">
              <a:rPr lang="en-IE" smtClean="0"/>
              <a:t>‹#›</a:t>
            </a:fld>
            <a:endParaRPr lang="en-IE"/>
          </a:p>
        </p:txBody>
      </p:sp>
    </p:spTree>
    <p:extLst>
      <p:ext uri="{BB962C8B-B14F-4D97-AF65-F5344CB8AC3E}">
        <p14:creationId xmlns:p14="http://schemas.microsoft.com/office/powerpoint/2010/main" val="36622566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E"/>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E"/>
          </a:p>
        </p:txBody>
      </p:sp>
      <p:sp>
        <p:nvSpPr>
          <p:cNvPr id="4" name="Date Placeholder 3"/>
          <p:cNvSpPr>
            <a:spLocks noGrp="1"/>
          </p:cNvSpPr>
          <p:nvPr>
            <p:ph type="dt" sz="half" idx="10"/>
          </p:nvPr>
        </p:nvSpPr>
        <p:spPr/>
        <p:txBody>
          <a:bodyPr/>
          <a:lstStyle/>
          <a:p>
            <a:endParaRPr lang="en-IE"/>
          </a:p>
        </p:txBody>
      </p:sp>
      <p:sp>
        <p:nvSpPr>
          <p:cNvPr id="5" name="Footer Placeholder 4"/>
          <p:cNvSpPr>
            <a:spLocks noGrp="1"/>
          </p:cNvSpPr>
          <p:nvPr>
            <p:ph type="ftr" sz="quarter" idx="11"/>
          </p:nvPr>
        </p:nvSpPr>
        <p:spPr/>
        <p:txBody>
          <a:bodyPr/>
          <a:lstStyle/>
          <a:p>
            <a:endParaRPr lang="en-IE"/>
          </a:p>
        </p:txBody>
      </p:sp>
      <p:sp>
        <p:nvSpPr>
          <p:cNvPr id="6" name="Slide Number Placeholder 5"/>
          <p:cNvSpPr>
            <a:spLocks noGrp="1"/>
          </p:cNvSpPr>
          <p:nvPr>
            <p:ph type="sldNum" sz="quarter" idx="12"/>
          </p:nvPr>
        </p:nvSpPr>
        <p:spPr/>
        <p:txBody>
          <a:bodyPr/>
          <a:lstStyle/>
          <a:p>
            <a:fld id="{0BCC9DF3-A57B-4383-B029-339E20DB8691}" type="slidenum">
              <a:rPr lang="en-IE" smtClean="0"/>
              <a:t>‹#›</a:t>
            </a:fld>
            <a:endParaRPr lang="en-IE"/>
          </a:p>
        </p:txBody>
      </p:sp>
    </p:spTree>
    <p:extLst>
      <p:ext uri="{BB962C8B-B14F-4D97-AF65-F5344CB8AC3E}">
        <p14:creationId xmlns:p14="http://schemas.microsoft.com/office/powerpoint/2010/main" val="42947085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IE"/>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E"/>
          </a:p>
        </p:txBody>
      </p:sp>
      <p:sp>
        <p:nvSpPr>
          <p:cNvPr id="4" name="Date Placeholder 3"/>
          <p:cNvSpPr>
            <a:spLocks noGrp="1"/>
          </p:cNvSpPr>
          <p:nvPr>
            <p:ph type="dt" sz="half" idx="10"/>
          </p:nvPr>
        </p:nvSpPr>
        <p:spPr/>
        <p:txBody>
          <a:bodyPr/>
          <a:lstStyle/>
          <a:p>
            <a:endParaRPr lang="en-IE"/>
          </a:p>
        </p:txBody>
      </p:sp>
      <p:sp>
        <p:nvSpPr>
          <p:cNvPr id="5" name="Footer Placeholder 4"/>
          <p:cNvSpPr>
            <a:spLocks noGrp="1"/>
          </p:cNvSpPr>
          <p:nvPr>
            <p:ph type="ftr" sz="quarter" idx="11"/>
          </p:nvPr>
        </p:nvSpPr>
        <p:spPr/>
        <p:txBody>
          <a:bodyPr/>
          <a:lstStyle/>
          <a:p>
            <a:endParaRPr lang="en-IE"/>
          </a:p>
        </p:txBody>
      </p:sp>
      <p:sp>
        <p:nvSpPr>
          <p:cNvPr id="6" name="Slide Number Placeholder 5"/>
          <p:cNvSpPr>
            <a:spLocks noGrp="1"/>
          </p:cNvSpPr>
          <p:nvPr>
            <p:ph type="sldNum" sz="quarter" idx="12"/>
          </p:nvPr>
        </p:nvSpPr>
        <p:spPr/>
        <p:txBody>
          <a:bodyPr/>
          <a:lstStyle/>
          <a:p>
            <a:fld id="{0BCC9DF3-A57B-4383-B029-339E20DB8691}" type="slidenum">
              <a:rPr lang="en-IE" smtClean="0"/>
              <a:t>‹#›</a:t>
            </a:fld>
            <a:endParaRPr lang="en-IE"/>
          </a:p>
        </p:txBody>
      </p:sp>
    </p:spTree>
    <p:extLst>
      <p:ext uri="{BB962C8B-B14F-4D97-AF65-F5344CB8AC3E}">
        <p14:creationId xmlns:p14="http://schemas.microsoft.com/office/powerpoint/2010/main" val="298324889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345542C-12C1-AB46-8F24-D0C62A9FA036}"/>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88701327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6_Custom Layou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809F49E-88EE-7243-A856-C021A3275882}"/>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4" name="Title 1">
            <a:extLst>
              <a:ext uri="{FF2B5EF4-FFF2-40B4-BE49-F238E27FC236}">
                <a16:creationId xmlns:a16="http://schemas.microsoft.com/office/drawing/2014/main" id="{714DE85A-20E0-404F-8455-8C568C1AB80D}"/>
              </a:ext>
            </a:extLst>
          </p:cNvPr>
          <p:cNvSpPr>
            <a:spLocks noGrp="1"/>
          </p:cNvSpPr>
          <p:nvPr>
            <p:ph type="ctrTitle"/>
          </p:nvPr>
        </p:nvSpPr>
        <p:spPr>
          <a:xfrm>
            <a:off x="831850" y="2542553"/>
            <a:ext cx="7689574" cy="1761089"/>
          </a:xfrm>
          <a:prstGeom prst="rect">
            <a:avLst/>
          </a:prstGeom>
        </p:spPr>
        <p:txBody>
          <a:bodyPr anchor="t"/>
          <a:lstStyle>
            <a:lvl1pPr algn="l">
              <a:defRPr sz="6000" b="1" i="0" baseline="0">
                <a:solidFill>
                  <a:srgbClr val="002060"/>
                </a:solidFill>
                <a:latin typeface="Arial" panose="020B0604020202020204" pitchFamily="34" charset="0"/>
              </a:defRPr>
            </a:lvl1pPr>
          </a:lstStyle>
          <a:p>
            <a:r>
              <a:rPr lang="en-GB" dirty="0"/>
              <a:t>Click to edit Master title style</a:t>
            </a:r>
            <a:endParaRPr lang="en-US" dirty="0"/>
          </a:p>
        </p:txBody>
      </p:sp>
      <p:sp>
        <p:nvSpPr>
          <p:cNvPr id="5" name="Text Placeholder 2">
            <a:extLst>
              <a:ext uri="{FF2B5EF4-FFF2-40B4-BE49-F238E27FC236}">
                <a16:creationId xmlns:a16="http://schemas.microsoft.com/office/drawing/2014/main" id="{92EAA4C0-A193-914D-828F-219D95F4DC8A}"/>
              </a:ext>
            </a:extLst>
          </p:cNvPr>
          <p:cNvSpPr>
            <a:spLocks noGrp="1"/>
          </p:cNvSpPr>
          <p:nvPr>
            <p:ph type="body" idx="10"/>
          </p:nvPr>
        </p:nvSpPr>
        <p:spPr>
          <a:xfrm>
            <a:off x="831850" y="4407573"/>
            <a:ext cx="7689574" cy="621627"/>
          </a:xfrm>
          <a:prstGeom prst="rect">
            <a:avLst/>
          </a:prstGeom>
        </p:spPr>
        <p:txBody>
          <a:bodyPr/>
          <a:lstStyle>
            <a:lvl1pPr marL="0" indent="0">
              <a:buNone/>
              <a:defRPr sz="2400" baseline="0">
                <a:solidFill>
                  <a:srgbClr val="585858"/>
                </a:solidFill>
                <a:latin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a:t>Click to edit Master text styles</a:t>
            </a:r>
          </a:p>
        </p:txBody>
      </p:sp>
    </p:spTree>
    <p:extLst>
      <p:ext uri="{BB962C8B-B14F-4D97-AF65-F5344CB8AC3E}">
        <p14:creationId xmlns:p14="http://schemas.microsoft.com/office/powerpoint/2010/main" val="101728937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939497-F700-5E44-882E-8988BCA8F255}"/>
              </a:ext>
            </a:extLst>
          </p:cNvPr>
          <p:cNvSpPr>
            <a:spLocks noGrp="1"/>
          </p:cNvSpPr>
          <p:nvPr>
            <p:ph type="ctrTitle"/>
          </p:nvPr>
        </p:nvSpPr>
        <p:spPr>
          <a:xfrm>
            <a:off x="778565" y="814250"/>
            <a:ext cx="9144000" cy="756133"/>
          </a:xfrm>
          <a:prstGeom prst="rect">
            <a:avLst/>
          </a:prstGeom>
        </p:spPr>
        <p:txBody>
          <a:bodyPr anchor="t"/>
          <a:lstStyle>
            <a:lvl1pPr algn="l">
              <a:defRPr sz="4400" b="1" i="0" baseline="0">
                <a:solidFill>
                  <a:srgbClr val="4D1282"/>
                </a:solidFill>
                <a:latin typeface="Arial" panose="020B0604020202020204" pitchFamily="34" charset="0"/>
              </a:defRPr>
            </a:lvl1pPr>
          </a:lstStyle>
          <a:p>
            <a:r>
              <a:rPr lang="en-GB" dirty="0"/>
              <a:t>Click to edit Master title style</a:t>
            </a:r>
            <a:endParaRPr lang="en-US" dirty="0"/>
          </a:p>
        </p:txBody>
      </p:sp>
      <p:sp>
        <p:nvSpPr>
          <p:cNvPr id="3" name="Subtitle 2">
            <a:extLst>
              <a:ext uri="{FF2B5EF4-FFF2-40B4-BE49-F238E27FC236}">
                <a16:creationId xmlns:a16="http://schemas.microsoft.com/office/drawing/2014/main" id="{2BF0F459-975D-E841-8CC3-45ACD2192636}"/>
              </a:ext>
            </a:extLst>
          </p:cNvPr>
          <p:cNvSpPr>
            <a:spLocks noGrp="1"/>
          </p:cNvSpPr>
          <p:nvPr>
            <p:ph type="subTitle" idx="1"/>
          </p:nvPr>
        </p:nvSpPr>
        <p:spPr>
          <a:xfrm>
            <a:off x="778565" y="1659077"/>
            <a:ext cx="9144000" cy="487776"/>
          </a:xfrm>
          <a:prstGeom prst="rect">
            <a:avLst/>
          </a:prstGeom>
        </p:spPr>
        <p:txBody>
          <a:bodyPr/>
          <a:lstStyle>
            <a:lvl1pPr marL="0" indent="0" algn="l">
              <a:buNone/>
              <a:defRPr sz="2400" baseline="0">
                <a:solidFill>
                  <a:srgbClr val="585858"/>
                </a:solidFill>
                <a:latin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edit Master subtitle style</a:t>
            </a:r>
            <a:endParaRPr lang="en-US" dirty="0"/>
          </a:p>
        </p:txBody>
      </p:sp>
      <p:sp>
        <p:nvSpPr>
          <p:cNvPr id="7" name="Text Placeholder 2">
            <a:extLst>
              <a:ext uri="{FF2B5EF4-FFF2-40B4-BE49-F238E27FC236}">
                <a16:creationId xmlns:a16="http://schemas.microsoft.com/office/drawing/2014/main" id="{7ED1D9EF-488D-EE4B-80EC-3F1CF823CE7F}"/>
              </a:ext>
            </a:extLst>
          </p:cNvPr>
          <p:cNvSpPr>
            <a:spLocks noGrp="1"/>
          </p:cNvSpPr>
          <p:nvPr>
            <p:ph type="body" idx="10"/>
          </p:nvPr>
        </p:nvSpPr>
        <p:spPr>
          <a:xfrm>
            <a:off x="778565" y="2235547"/>
            <a:ext cx="9144000" cy="3598723"/>
          </a:xfrm>
          <a:prstGeom prst="rect">
            <a:avLst/>
          </a:prstGeom>
        </p:spPr>
        <p:txBody>
          <a:bodyPr/>
          <a:lstStyle>
            <a:lvl1pPr marL="0" indent="0">
              <a:buNone/>
              <a:defRPr sz="2000" baseline="0">
                <a:solidFill>
                  <a:schemeClr val="tx1"/>
                </a:solidFill>
                <a:latin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a:t>Click to edit Master text styles</a:t>
            </a:r>
          </a:p>
        </p:txBody>
      </p:sp>
    </p:spTree>
    <p:extLst>
      <p:ext uri="{BB962C8B-B14F-4D97-AF65-F5344CB8AC3E}">
        <p14:creationId xmlns:p14="http://schemas.microsoft.com/office/powerpoint/2010/main" val="286383363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3B1C177-6F22-C44E-B938-BA13453CF723}"/>
              </a:ext>
            </a:extLst>
          </p:cNvPr>
          <p:cNvSpPr>
            <a:spLocks noGrp="1"/>
          </p:cNvSpPr>
          <p:nvPr>
            <p:ph idx="1"/>
          </p:nvPr>
        </p:nvSpPr>
        <p:spPr>
          <a:xfrm>
            <a:off x="778565" y="2235547"/>
            <a:ext cx="9144000" cy="3598723"/>
          </a:xfrm>
          <a:prstGeom prst="rect">
            <a:avLst/>
          </a:prstGeom>
        </p:spPr>
        <p:txBody>
          <a:bodyPr/>
          <a:lstStyle>
            <a:lvl1pPr>
              <a:defRPr sz="2400" baseline="0">
                <a:latin typeface="Arial" panose="020B0604020202020204" pitchFamily="34" charset="0"/>
              </a:defRPr>
            </a:lvl1pPr>
            <a:lvl2pPr>
              <a:defRPr sz="2000" baseline="0">
                <a:latin typeface="Arial" panose="020B0604020202020204" pitchFamily="34" charset="0"/>
              </a:defRPr>
            </a:lvl2pPr>
            <a:lvl3pPr>
              <a:defRPr sz="1800" baseline="0">
                <a:latin typeface="Arial" panose="020B0604020202020204" pitchFamily="34" charset="0"/>
              </a:defRPr>
            </a:lvl3pPr>
            <a:lvl4pPr>
              <a:defRPr sz="1600" baseline="0">
                <a:latin typeface="Arial" panose="020B0604020202020204" pitchFamily="34" charset="0"/>
              </a:defRPr>
            </a:lvl4pPr>
            <a:lvl5pPr>
              <a:defRPr baseline="0">
                <a:latin typeface="Arial" panose="020B0604020202020204" pitchFamily="34" charset="0"/>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endParaRPr lang="en-US" dirty="0"/>
          </a:p>
        </p:txBody>
      </p:sp>
      <p:sp>
        <p:nvSpPr>
          <p:cNvPr id="7" name="Title 1">
            <a:extLst>
              <a:ext uri="{FF2B5EF4-FFF2-40B4-BE49-F238E27FC236}">
                <a16:creationId xmlns:a16="http://schemas.microsoft.com/office/drawing/2014/main" id="{1A94DB29-0A80-704A-B8AB-1BDA4D674AAD}"/>
              </a:ext>
            </a:extLst>
          </p:cNvPr>
          <p:cNvSpPr>
            <a:spLocks noGrp="1"/>
          </p:cNvSpPr>
          <p:nvPr>
            <p:ph type="ctrTitle"/>
          </p:nvPr>
        </p:nvSpPr>
        <p:spPr>
          <a:xfrm>
            <a:off x="778565" y="814250"/>
            <a:ext cx="9144000" cy="756133"/>
          </a:xfrm>
          <a:prstGeom prst="rect">
            <a:avLst/>
          </a:prstGeom>
        </p:spPr>
        <p:txBody>
          <a:bodyPr anchor="t"/>
          <a:lstStyle>
            <a:lvl1pPr algn="l">
              <a:defRPr sz="4400" b="1" i="0" baseline="0">
                <a:solidFill>
                  <a:srgbClr val="4D1282"/>
                </a:solidFill>
                <a:latin typeface="Arial" panose="020B0604020202020204" pitchFamily="34" charset="0"/>
              </a:defRPr>
            </a:lvl1pPr>
          </a:lstStyle>
          <a:p>
            <a:r>
              <a:rPr lang="en-GB" dirty="0"/>
              <a:t>Click to edit Master title style</a:t>
            </a:r>
            <a:endParaRPr lang="en-US" dirty="0"/>
          </a:p>
        </p:txBody>
      </p:sp>
      <p:sp>
        <p:nvSpPr>
          <p:cNvPr id="8" name="Subtitle 2">
            <a:extLst>
              <a:ext uri="{FF2B5EF4-FFF2-40B4-BE49-F238E27FC236}">
                <a16:creationId xmlns:a16="http://schemas.microsoft.com/office/drawing/2014/main" id="{42478B85-5816-3043-B567-914AC52B1DEA}"/>
              </a:ext>
            </a:extLst>
          </p:cNvPr>
          <p:cNvSpPr>
            <a:spLocks noGrp="1"/>
          </p:cNvSpPr>
          <p:nvPr>
            <p:ph type="subTitle" idx="10"/>
          </p:nvPr>
        </p:nvSpPr>
        <p:spPr>
          <a:xfrm>
            <a:off x="778565" y="1659077"/>
            <a:ext cx="9144000" cy="487776"/>
          </a:xfrm>
          <a:prstGeom prst="rect">
            <a:avLst/>
          </a:prstGeom>
        </p:spPr>
        <p:txBody>
          <a:bodyPr/>
          <a:lstStyle>
            <a:lvl1pPr marL="0" indent="0" algn="l">
              <a:buNone/>
              <a:defRPr sz="2400" baseline="0">
                <a:solidFill>
                  <a:srgbClr val="585858"/>
                </a:solidFill>
                <a:latin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edit Master subtitle style</a:t>
            </a:r>
            <a:endParaRPr lang="en-US" dirty="0"/>
          </a:p>
        </p:txBody>
      </p:sp>
    </p:spTree>
    <p:extLst>
      <p:ext uri="{BB962C8B-B14F-4D97-AF65-F5344CB8AC3E}">
        <p14:creationId xmlns:p14="http://schemas.microsoft.com/office/powerpoint/2010/main" val="110344606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4_Custom Layou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154D45A-91E8-7E46-BD6E-18A22E60D6B0}"/>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4" name="Title 1">
            <a:extLst>
              <a:ext uri="{FF2B5EF4-FFF2-40B4-BE49-F238E27FC236}">
                <a16:creationId xmlns:a16="http://schemas.microsoft.com/office/drawing/2014/main" id="{196383C4-43E8-9743-B4FD-DC4E53B0E995}"/>
              </a:ext>
            </a:extLst>
          </p:cNvPr>
          <p:cNvSpPr>
            <a:spLocks noGrp="1"/>
          </p:cNvSpPr>
          <p:nvPr>
            <p:ph type="ctrTitle"/>
          </p:nvPr>
        </p:nvSpPr>
        <p:spPr>
          <a:xfrm>
            <a:off x="778565" y="2831894"/>
            <a:ext cx="7689574" cy="597106"/>
          </a:xfrm>
          <a:prstGeom prst="rect">
            <a:avLst/>
          </a:prstGeom>
        </p:spPr>
        <p:txBody>
          <a:bodyPr anchor="t"/>
          <a:lstStyle>
            <a:lvl1pPr algn="l">
              <a:defRPr sz="3200" b="1" i="0" baseline="0">
                <a:solidFill>
                  <a:srgbClr val="002060"/>
                </a:solidFill>
                <a:latin typeface="Arial" panose="020B0604020202020204" pitchFamily="34" charset="0"/>
              </a:defRPr>
            </a:lvl1pPr>
          </a:lstStyle>
          <a:p>
            <a:r>
              <a:rPr lang="en-GB" dirty="0"/>
              <a:t>Click to edit Master title style</a:t>
            </a:r>
            <a:endParaRPr lang="en-US" dirty="0"/>
          </a:p>
        </p:txBody>
      </p:sp>
      <p:sp>
        <p:nvSpPr>
          <p:cNvPr id="5" name="Text Placeholder 2">
            <a:extLst>
              <a:ext uri="{FF2B5EF4-FFF2-40B4-BE49-F238E27FC236}">
                <a16:creationId xmlns:a16="http://schemas.microsoft.com/office/drawing/2014/main" id="{F709F1DF-046A-B84B-8175-3B44693AF25A}"/>
              </a:ext>
            </a:extLst>
          </p:cNvPr>
          <p:cNvSpPr>
            <a:spLocks noGrp="1"/>
          </p:cNvSpPr>
          <p:nvPr>
            <p:ph type="body" idx="10"/>
          </p:nvPr>
        </p:nvSpPr>
        <p:spPr>
          <a:xfrm>
            <a:off x="778565" y="3597209"/>
            <a:ext cx="7689574" cy="1521443"/>
          </a:xfrm>
          <a:prstGeom prst="rect">
            <a:avLst/>
          </a:prstGeom>
        </p:spPr>
        <p:txBody>
          <a:bodyPr/>
          <a:lstStyle>
            <a:lvl1pPr marL="0" indent="0">
              <a:buNone/>
              <a:defRPr sz="2000" baseline="0">
                <a:solidFill>
                  <a:schemeClr val="tx1"/>
                </a:solidFill>
                <a:latin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a:t>Click to edit Master text styles</a:t>
            </a:r>
          </a:p>
        </p:txBody>
      </p:sp>
    </p:spTree>
    <p:extLst>
      <p:ext uri="{BB962C8B-B14F-4D97-AF65-F5344CB8AC3E}">
        <p14:creationId xmlns:p14="http://schemas.microsoft.com/office/powerpoint/2010/main" val="30080844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E"/>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E"/>
          </a:p>
        </p:txBody>
      </p:sp>
      <p:sp>
        <p:nvSpPr>
          <p:cNvPr id="4" name="Date Placeholder 3"/>
          <p:cNvSpPr>
            <a:spLocks noGrp="1"/>
          </p:cNvSpPr>
          <p:nvPr>
            <p:ph type="dt" sz="half" idx="10"/>
          </p:nvPr>
        </p:nvSpPr>
        <p:spPr/>
        <p:txBody>
          <a:bodyPr/>
          <a:lstStyle/>
          <a:p>
            <a:endParaRPr lang="en-IE"/>
          </a:p>
        </p:txBody>
      </p:sp>
      <p:sp>
        <p:nvSpPr>
          <p:cNvPr id="5" name="Footer Placeholder 4"/>
          <p:cNvSpPr>
            <a:spLocks noGrp="1"/>
          </p:cNvSpPr>
          <p:nvPr>
            <p:ph type="ftr" sz="quarter" idx="11"/>
          </p:nvPr>
        </p:nvSpPr>
        <p:spPr/>
        <p:txBody>
          <a:bodyPr/>
          <a:lstStyle/>
          <a:p>
            <a:endParaRPr lang="en-IE"/>
          </a:p>
        </p:txBody>
      </p:sp>
      <p:sp>
        <p:nvSpPr>
          <p:cNvPr id="6" name="Slide Number Placeholder 5"/>
          <p:cNvSpPr>
            <a:spLocks noGrp="1"/>
          </p:cNvSpPr>
          <p:nvPr>
            <p:ph type="sldNum" sz="quarter" idx="12"/>
          </p:nvPr>
        </p:nvSpPr>
        <p:spPr/>
        <p:txBody>
          <a:bodyPr/>
          <a:lstStyle/>
          <a:p>
            <a:fld id="{0BCC9DF3-A57B-4383-B029-339E20DB8691}" type="slidenum">
              <a:rPr lang="en-IE" smtClean="0"/>
              <a:t>‹#›</a:t>
            </a:fld>
            <a:endParaRPr lang="en-IE"/>
          </a:p>
        </p:txBody>
      </p:sp>
    </p:spTree>
    <p:extLst>
      <p:ext uri="{BB962C8B-B14F-4D97-AF65-F5344CB8AC3E}">
        <p14:creationId xmlns:p14="http://schemas.microsoft.com/office/powerpoint/2010/main" val="25872919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IE"/>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endParaRPr lang="en-IE"/>
          </a:p>
        </p:txBody>
      </p:sp>
      <p:sp>
        <p:nvSpPr>
          <p:cNvPr id="5" name="Footer Placeholder 4"/>
          <p:cNvSpPr>
            <a:spLocks noGrp="1"/>
          </p:cNvSpPr>
          <p:nvPr>
            <p:ph type="ftr" sz="quarter" idx="11"/>
          </p:nvPr>
        </p:nvSpPr>
        <p:spPr/>
        <p:txBody>
          <a:bodyPr/>
          <a:lstStyle/>
          <a:p>
            <a:endParaRPr lang="en-IE"/>
          </a:p>
        </p:txBody>
      </p:sp>
      <p:sp>
        <p:nvSpPr>
          <p:cNvPr id="6" name="Slide Number Placeholder 5"/>
          <p:cNvSpPr>
            <a:spLocks noGrp="1"/>
          </p:cNvSpPr>
          <p:nvPr>
            <p:ph type="sldNum" sz="quarter" idx="12"/>
          </p:nvPr>
        </p:nvSpPr>
        <p:spPr/>
        <p:txBody>
          <a:bodyPr/>
          <a:lstStyle/>
          <a:p>
            <a:fld id="{0BCC9DF3-A57B-4383-B029-339E20DB8691}" type="slidenum">
              <a:rPr lang="en-IE" smtClean="0"/>
              <a:t>‹#›</a:t>
            </a:fld>
            <a:endParaRPr lang="en-IE"/>
          </a:p>
        </p:txBody>
      </p:sp>
    </p:spTree>
    <p:extLst>
      <p:ext uri="{BB962C8B-B14F-4D97-AF65-F5344CB8AC3E}">
        <p14:creationId xmlns:p14="http://schemas.microsoft.com/office/powerpoint/2010/main" val="5002256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E"/>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E"/>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E"/>
          </a:p>
        </p:txBody>
      </p:sp>
      <p:sp>
        <p:nvSpPr>
          <p:cNvPr id="5" name="Date Placeholder 4"/>
          <p:cNvSpPr>
            <a:spLocks noGrp="1"/>
          </p:cNvSpPr>
          <p:nvPr>
            <p:ph type="dt" sz="half" idx="10"/>
          </p:nvPr>
        </p:nvSpPr>
        <p:spPr/>
        <p:txBody>
          <a:bodyPr/>
          <a:lstStyle/>
          <a:p>
            <a:endParaRPr lang="en-IE"/>
          </a:p>
        </p:txBody>
      </p:sp>
      <p:sp>
        <p:nvSpPr>
          <p:cNvPr id="6" name="Footer Placeholder 5"/>
          <p:cNvSpPr>
            <a:spLocks noGrp="1"/>
          </p:cNvSpPr>
          <p:nvPr>
            <p:ph type="ftr" sz="quarter" idx="11"/>
          </p:nvPr>
        </p:nvSpPr>
        <p:spPr/>
        <p:txBody>
          <a:bodyPr/>
          <a:lstStyle/>
          <a:p>
            <a:endParaRPr lang="en-IE"/>
          </a:p>
        </p:txBody>
      </p:sp>
      <p:sp>
        <p:nvSpPr>
          <p:cNvPr id="7" name="Slide Number Placeholder 6"/>
          <p:cNvSpPr>
            <a:spLocks noGrp="1"/>
          </p:cNvSpPr>
          <p:nvPr>
            <p:ph type="sldNum" sz="quarter" idx="12"/>
          </p:nvPr>
        </p:nvSpPr>
        <p:spPr/>
        <p:txBody>
          <a:bodyPr/>
          <a:lstStyle/>
          <a:p>
            <a:fld id="{0BCC9DF3-A57B-4383-B029-339E20DB8691}" type="slidenum">
              <a:rPr lang="en-IE" smtClean="0"/>
              <a:t>‹#›</a:t>
            </a:fld>
            <a:endParaRPr lang="en-IE"/>
          </a:p>
        </p:txBody>
      </p:sp>
    </p:spTree>
    <p:extLst>
      <p:ext uri="{BB962C8B-B14F-4D97-AF65-F5344CB8AC3E}">
        <p14:creationId xmlns:p14="http://schemas.microsoft.com/office/powerpoint/2010/main" val="9678119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IE"/>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E"/>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E"/>
          </a:p>
        </p:txBody>
      </p:sp>
      <p:sp>
        <p:nvSpPr>
          <p:cNvPr id="7" name="Date Placeholder 6"/>
          <p:cNvSpPr>
            <a:spLocks noGrp="1"/>
          </p:cNvSpPr>
          <p:nvPr>
            <p:ph type="dt" sz="half" idx="10"/>
          </p:nvPr>
        </p:nvSpPr>
        <p:spPr/>
        <p:txBody>
          <a:bodyPr/>
          <a:lstStyle/>
          <a:p>
            <a:endParaRPr lang="en-IE"/>
          </a:p>
        </p:txBody>
      </p:sp>
      <p:sp>
        <p:nvSpPr>
          <p:cNvPr id="8" name="Footer Placeholder 7"/>
          <p:cNvSpPr>
            <a:spLocks noGrp="1"/>
          </p:cNvSpPr>
          <p:nvPr>
            <p:ph type="ftr" sz="quarter" idx="11"/>
          </p:nvPr>
        </p:nvSpPr>
        <p:spPr/>
        <p:txBody>
          <a:bodyPr/>
          <a:lstStyle/>
          <a:p>
            <a:endParaRPr lang="en-IE"/>
          </a:p>
        </p:txBody>
      </p:sp>
      <p:sp>
        <p:nvSpPr>
          <p:cNvPr id="9" name="Slide Number Placeholder 8"/>
          <p:cNvSpPr>
            <a:spLocks noGrp="1"/>
          </p:cNvSpPr>
          <p:nvPr>
            <p:ph type="sldNum" sz="quarter" idx="12"/>
          </p:nvPr>
        </p:nvSpPr>
        <p:spPr/>
        <p:txBody>
          <a:bodyPr/>
          <a:lstStyle/>
          <a:p>
            <a:fld id="{0BCC9DF3-A57B-4383-B029-339E20DB8691}" type="slidenum">
              <a:rPr lang="en-IE" smtClean="0"/>
              <a:t>‹#›</a:t>
            </a:fld>
            <a:endParaRPr lang="en-IE"/>
          </a:p>
        </p:txBody>
      </p:sp>
    </p:spTree>
    <p:extLst>
      <p:ext uri="{BB962C8B-B14F-4D97-AF65-F5344CB8AC3E}">
        <p14:creationId xmlns:p14="http://schemas.microsoft.com/office/powerpoint/2010/main" val="14857903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E"/>
          </a:p>
        </p:txBody>
      </p:sp>
      <p:sp>
        <p:nvSpPr>
          <p:cNvPr id="3" name="Date Placeholder 2"/>
          <p:cNvSpPr>
            <a:spLocks noGrp="1"/>
          </p:cNvSpPr>
          <p:nvPr>
            <p:ph type="dt" sz="half" idx="10"/>
          </p:nvPr>
        </p:nvSpPr>
        <p:spPr/>
        <p:txBody>
          <a:bodyPr/>
          <a:lstStyle/>
          <a:p>
            <a:endParaRPr lang="en-IE"/>
          </a:p>
        </p:txBody>
      </p:sp>
      <p:sp>
        <p:nvSpPr>
          <p:cNvPr id="4" name="Footer Placeholder 3"/>
          <p:cNvSpPr>
            <a:spLocks noGrp="1"/>
          </p:cNvSpPr>
          <p:nvPr>
            <p:ph type="ftr" sz="quarter" idx="11"/>
          </p:nvPr>
        </p:nvSpPr>
        <p:spPr/>
        <p:txBody>
          <a:bodyPr/>
          <a:lstStyle/>
          <a:p>
            <a:endParaRPr lang="en-IE"/>
          </a:p>
        </p:txBody>
      </p:sp>
      <p:sp>
        <p:nvSpPr>
          <p:cNvPr id="5" name="Slide Number Placeholder 4"/>
          <p:cNvSpPr>
            <a:spLocks noGrp="1"/>
          </p:cNvSpPr>
          <p:nvPr>
            <p:ph type="sldNum" sz="quarter" idx="12"/>
          </p:nvPr>
        </p:nvSpPr>
        <p:spPr/>
        <p:txBody>
          <a:bodyPr/>
          <a:lstStyle/>
          <a:p>
            <a:fld id="{0BCC9DF3-A57B-4383-B029-339E20DB8691}" type="slidenum">
              <a:rPr lang="en-IE" smtClean="0"/>
              <a:t>‹#›</a:t>
            </a:fld>
            <a:endParaRPr lang="en-IE"/>
          </a:p>
        </p:txBody>
      </p:sp>
    </p:spTree>
    <p:extLst>
      <p:ext uri="{BB962C8B-B14F-4D97-AF65-F5344CB8AC3E}">
        <p14:creationId xmlns:p14="http://schemas.microsoft.com/office/powerpoint/2010/main" val="10588972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IE"/>
          </a:p>
        </p:txBody>
      </p:sp>
      <p:sp>
        <p:nvSpPr>
          <p:cNvPr id="3" name="Footer Placeholder 2"/>
          <p:cNvSpPr>
            <a:spLocks noGrp="1"/>
          </p:cNvSpPr>
          <p:nvPr>
            <p:ph type="ftr" sz="quarter" idx="11"/>
          </p:nvPr>
        </p:nvSpPr>
        <p:spPr/>
        <p:txBody>
          <a:bodyPr/>
          <a:lstStyle/>
          <a:p>
            <a:endParaRPr lang="en-IE"/>
          </a:p>
        </p:txBody>
      </p:sp>
      <p:sp>
        <p:nvSpPr>
          <p:cNvPr id="4" name="Slide Number Placeholder 3"/>
          <p:cNvSpPr>
            <a:spLocks noGrp="1"/>
          </p:cNvSpPr>
          <p:nvPr>
            <p:ph type="sldNum" sz="quarter" idx="12"/>
          </p:nvPr>
        </p:nvSpPr>
        <p:spPr/>
        <p:txBody>
          <a:bodyPr/>
          <a:lstStyle/>
          <a:p>
            <a:fld id="{0BCC9DF3-A57B-4383-B029-339E20DB8691}" type="slidenum">
              <a:rPr lang="en-IE" smtClean="0"/>
              <a:t>‹#›</a:t>
            </a:fld>
            <a:endParaRPr lang="en-IE"/>
          </a:p>
        </p:txBody>
      </p:sp>
    </p:spTree>
    <p:extLst>
      <p:ext uri="{BB962C8B-B14F-4D97-AF65-F5344CB8AC3E}">
        <p14:creationId xmlns:p14="http://schemas.microsoft.com/office/powerpoint/2010/main" val="267606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E"/>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E"/>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endParaRPr lang="en-IE"/>
          </a:p>
        </p:txBody>
      </p:sp>
      <p:sp>
        <p:nvSpPr>
          <p:cNvPr id="6" name="Footer Placeholder 5"/>
          <p:cNvSpPr>
            <a:spLocks noGrp="1"/>
          </p:cNvSpPr>
          <p:nvPr>
            <p:ph type="ftr" sz="quarter" idx="11"/>
          </p:nvPr>
        </p:nvSpPr>
        <p:spPr/>
        <p:txBody>
          <a:bodyPr/>
          <a:lstStyle/>
          <a:p>
            <a:endParaRPr lang="en-IE"/>
          </a:p>
        </p:txBody>
      </p:sp>
      <p:sp>
        <p:nvSpPr>
          <p:cNvPr id="7" name="Slide Number Placeholder 6"/>
          <p:cNvSpPr>
            <a:spLocks noGrp="1"/>
          </p:cNvSpPr>
          <p:nvPr>
            <p:ph type="sldNum" sz="quarter" idx="12"/>
          </p:nvPr>
        </p:nvSpPr>
        <p:spPr/>
        <p:txBody>
          <a:bodyPr/>
          <a:lstStyle/>
          <a:p>
            <a:fld id="{0BCC9DF3-A57B-4383-B029-339E20DB8691}" type="slidenum">
              <a:rPr lang="en-IE" smtClean="0"/>
              <a:t>‹#›</a:t>
            </a:fld>
            <a:endParaRPr lang="en-IE"/>
          </a:p>
        </p:txBody>
      </p:sp>
    </p:spTree>
    <p:extLst>
      <p:ext uri="{BB962C8B-B14F-4D97-AF65-F5344CB8AC3E}">
        <p14:creationId xmlns:p14="http://schemas.microsoft.com/office/powerpoint/2010/main" val="3562160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E"/>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E"/>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endParaRPr lang="en-IE"/>
          </a:p>
        </p:txBody>
      </p:sp>
      <p:sp>
        <p:nvSpPr>
          <p:cNvPr id="6" name="Footer Placeholder 5"/>
          <p:cNvSpPr>
            <a:spLocks noGrp="1"/>
          </p:cNvSpPr>
          <p:nvPr>
            <p:ph type="ftr" sz="quarter" idx="11"/>
          </p:nvPr>
        </p:nvSpPr>
        <p:spPr/>
        <p:txBody>
          <a:bodyPr/>
          <a:lstStyle/>
          <a:p>
            <a:endParaRPr lang="en-IE"/>
          </a:p>
        </p:txBody>
      </p:sp>
      <p:sp>
        <p:nvSpPr>
          <p:cNvPr id="7" name="Slide Number Placeholder 6"/>
          <p:cNvSpPr>
            <a:spLocks noGrp="1"/>
          </p:cNvSpPr>
          <p:nvPr>
            <p:ph type="sldNum" sz="quarter" idx="12"/>
          </p:nvPr>
        </p:nvSpPr>
        <p:spPr/>
        <p:txBody>
          <a:bodyPr/>
          <a:lstStyle/>
          <a:p>
            <a:fld id="{0BCC9DF3-A57B-4383-B029-339E20DB8691}" type="slidenum">
              <a:rPr lang="en-IE" smtClean="0"/>
              <a:t>‹#›</a:t>
            </a:fld>
            <a:endParaRPr lang="en-IE"/>
          </a:p>
        </p:txBody>
      </p:sp>
    </p:spTree>
    <p:extLst>
      <p:ext uri="{BB962C8B-B14F-4D97-AF65-F5344CB8AC3E}">
        <p14:creationId xmlns:p14="http://schemas.microsoft.com/office/powerpoint/2010/main" val="26230804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IE"/>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E"/>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E"/>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E"/>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BCC9DF3-A57B-4383-B029-339E20DB8691}" type="slidenum">
              <a:rPr lang="en-IE" smtClean="0"/>
              <a:t>‹#›</a:t>
            </a:fld>
            <a:endParaRPr lang="en-IE"/>
          </a:p>
        </p:txBody>
      </p:sp>
    </p:spTree>
    <p:extLst>
      <p:ext uri="{BB962C8B-B14F-4D97-AF65-F5344CB8AC3E}">
        <p14:creationId xmlns:p14="http://schemas.microsoft.com/office/powerpoint/2010/main" val="19914835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2" r:id="rId13"/>
    <p:sldLayoutId id="2147483664" r:id="rId14"/>
    <p:sldLayoutId id="2147483665" r:id="rId15"/>
    <p:sldLayoutId id="2147483669" r:id="rId16"/>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5.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ags" Target="../tags/tag6.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tags" Target="../tags/tag7.xml"/></Relationships>
</file>

<file path=ppt/slides/_rels/slide15.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9.jpeg"/><Relationship Id="rId7" Type="http://schemas.openxmlformats.org/officeDocument/2006/relationships/image" Target="../media/image12.jpeg"/><Relationship Id="rId2" Type="http://schemas.openxmlformats.org/officeDocument/2006/relationships/slideLayout" Target="../slideLayouts/slideLayout7.xml"/><Relationship Id="rId1" Type="http://schemas.openxmlformats.org/officeDocument/2006/relationships/tags" Target="../tags/tag8.xml"/><Relationship Id="rId6" Type="http://schemas.openxmlformats.org/officeDocument/2006/relationships/image" Target="../media/image11.jpeg"/><Relationship Id="rId5" Type="http://schemas.microsoft.com/office/2007/relationships/hdphoto" Target="../media/hdphoto2.wdp"/><Relationship Id="rId4" Type="http://schemas.openxmlformats.org/officeDocument/2006/relationships/image" Target="../media/image10.png"/><Relationship Id="rId9" Type="http://schemas.microsoft.com/office/2007/relationships/hdphoto" Target="../media/hdphoto1.wdp"/></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7.xml"/><Relationship Id="rId1" Type="http://schemas.openxmlformats.org/officeDocument/2006/relationships/tags" Target="../tags/tag9.xml"/><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 Id="rId9" Type="http://schemas.openxmlformats.org/officeDocument/2006/relationships/image" Target="../media/image20.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0.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7.xml"/><Relationship Id="rId1" Type="http://schemas.openxmlformats.org/officeDocument/2006/relationships/tags" Target="../tags/tag1.xml"/><Relationship Id="rId4" Type="http://schemas.openxmlformats.org/officeDocument/2006/relationships/image" Target="../media/image4.gif"/></Relationships>
</file>

<file path=ppt/slides/_rels/slide20.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2.png"/><Relationship Id="rId7" Type="http://schemas.openxmlformats.org/officeDocument/2006/relationships/image" Target="../media/image25.png"/><Relationship Id="rId2" Type="http://schemas.openxmlformats.org/officeDocument/2006/relationships/image" Target="../media/image21.png"/><Relationship Id="rId1" Type="http://schemas.openxmlformats.org/officeDocument/2006/relationships/slideLayout" Target="../slideLayouts/slideLayout6.xml"/><Relationship Id="rId6" Type="http://schemas.openxmlformats.org/officeDocument/2006/relationships/image" Target="../media/image24.jpeg"/><Relationship Id="rId5" Type="http://schemas.microsoft.com/office/2007/relationships/hdphoto" Target="../media/hdphoto3.wdp"/><Relationship Id="rId4" Type="http://schemas.openxmlformats.org/officeDocument/2006/relationships/image" Target="../media/image23.png"/><Relationship Id="rId9" Type="http://schemas.openxmlformats.org/officeDocument/2006/relationships/image" Target="../media/image27.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ags" Target="../tags/tag11.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6.xml"/><Relationship Id="rId1" Type="http://schemas.openxmlformats.org/officeDocument/2006/relationships/tags" Target="../tags/tag12.xml"/><Relationship Id="rId5" Type="http://schemas.openxmlformats.org/officeDocument/2006/relationships/image" Target="../media/image29.png"/><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ags" Target="../tags/tag1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9.xml"/><Relationship Id="rId1" Type="http://schemas.openxmlformats.org/officeDocument/2006/relationships/slideLayout" Target="../slideLayouts/slideLayout14.xml"/><Relationship Id="rId4" Type="http://schemas.microsoft.com/office/2007/relationships/hdphoto" Target="../media/hdphoto4.wdp"/></Relationships>
</file>

<file path=ppt/slides/_rels/slide34.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4.xml"/><Relationship Id="rId1" Type="http://schemas.openxmlformats.org/officeDocument/2006/relationships/tags" Target="../tags/tag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6.xml"/><Relationship Id="rId1" Type="http://schemas.openxmlformats.org/officeDocument/2006/relationships/tags" Target="../tags/tag3.xml"/><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4.xml"/><Relationship Id="rId1" Type="http://schemas.openxmlformats.org/officeDocument/2006/relationships/tags" Target="../tags/tag4.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37342239"/>
      </p:ext>
    </p:extLst>
  </p:cSld>
  <p:clrMapOvr>
    <a:masterClrMapping/>
  </p:clrMapOvr>
  <mc:AlternateContent xmlns:mc="http://schemas.openxmlformats.org/markup-compatibility/2006" xmlns:p14="http://schemas.microsoft.com/office/powerpoint/2010/main">
    <mc:Choice Requires="p14">
      <p:transition spd="slow" p14:dur="2000" advTm="10403"/>
    </mc:Choice>
    <mc:Fallback xmlns="">
      <p:transition spd="slow" advTm="10403"/>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BCC9DF3-A57B-4383-B029-339E20DB8691}" type="slidenum">
              <a:rPr lang="en-IE" smtClean="0"/>
              <a:t>10</a:t>
            </a:fld>
            <a:endParaRPr lang="en-IE"/>
          </a:p>
        </p:txBody>
      </p:sp>
      <p:sp>
        <p:nvSpPr>
          <p:cNvPr id="4" name="Rectangle 3"/>
          <p:cNvSpPr/>
          <p:nvPr/>
        </p:nvSpPr>
        <p:spPr>
          <a:xfrm>
            <a:off x="777826" y="1808898"/>
            <a:ext cx="10636348" cy="3416320"/>
          </a:xfrm>
          <a:prstGeom prst="rect">
            <a:avLst/>
          </a:prstGeom>
          <a:noFill/>
        </p:spPr>
        <p:txBody>
          <a:bodyPr wrap="square" lIns="91440" tIns="45720" rIns="91440" bIns="45720">
            <a:spAutoFit/>
          </a:bodyPr>
          <a:lstStyle/>
          <a:p>
            <a:pPr algn="ctr">
              <a:lnSpc>
                <a:spcPct val="150000"/>
              </a:lnSpc>
            </a:pPr>
            <a:r>
              <a:rPr lang="en-US" sz="3600" dirty="0">
                <a:solidFill>
                  <a:srgbClr val="102A73"/>
                </a:solidFill>
                <a:latin typeface="Arial" panose="020B0604020202020204" pitchFamily="34" charset="0"/>
                <a:ea typeface="Calibri" panose="020F0502020204030204" pitchFamily="34" charset="0"/>
                <a:cs typeface="Times New Roman" panose="02020603050405020304" pitchFamily="18" charset="0"/>
              </a:rPr>
              <a:t>There’s a computer representation of the microRNAs and their interaction that allows the identification of micro RNA for the treatment of Sarcopenia. </a:t>
            </a:r>
            <a:endParaRPr lang="en-IE" sz="3200" dirty="0">
              <a:solidFill>
                <a:srgbClr val="102A73"/>
              </a:solidFill>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415478944"/>
      </p:ext>
    </p:extLst>
  </p:cSld>
  <p:clrMapOvr>
    <a:masterClrMapping/>
  </p:clrMapOvr>
  <mc:AlternateContent xmlns:mc="http://schemas.openxmlformats.org/markup-compatibility/2006" xmlns:p14="http://schemas.microsoft.com/office/powerpoint/2010/main">
    <mc:Choice Requires="p14">
      <p:transition spd="slow" p14:dur="2000" advTm="28023"/>
    </mc:Choice>
    <mc:Fallback xmlns="">
      <p:transition spd="slow" advTm="28023"/>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BCC9DF3-A57B-4383-B029-339E20DB8691}" type="slidenum">
              <a:rPr lang="en-IE" smtClean="0"/>
              <a:t>11</a:t>
            </a:fld>
            <a:endParaRPr lang="en-IE"/>
          </a:p>
        </p:txBody>
      </p:sp>
      <p:sp>
        <p:nvSpPr>
          <p:cNvPr id="3" name="Title 1">
            <a:extLst>
              <a:ext uri="{FF2B5EF4-FFF2-40B4-BE49-F238E27FC236}">
                <a16:creationId xmlns:a16="http://schemas.microsoft.com/office/drawing/2014/main" id="{B3C830FB-6A84-7A40-A262-26C4832FD198}"/>
              </a:ext>
            </a:extLst>
          </p:cNvPr>
          <p:cNvSpPr txBox="1">
            <a:spLocks/>
          </p:cNvSpPr>
          <p:nvPr/>
        </p:nvSpPr>
        <p:spPr>
          <a:xfrm>
            <a:off x="1842868" y="2825288"/>
            <a:ext cx="7652824" cy="79010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smtClean="0">
                <a:ln w="22225">
                  <a:noFill/>
                  <a:prstDash val="solid"/>
                </a:ln>
                <a:solidFill>
                  <a:srgbClr val="102A73"/>
                </a:solidFill>
                <a:latin typeface="Arial Black" panose="020B0A04020102020204" pitchFamily="34" charset="0"/>
              </a:rPr>
              <a:t>Computational model</a:t>
            </a:r>
            <a:endParaRPr lang="en-US" b="1" dirty="0">
              <a:ln w="22225">
                <a:noFill/>
                <a:prstDash val="solid"/>
              </a:ln>
              <a:solidFill>
                <a:srgbClr val="102A73"/>
              </a:solidFill>
              <a:latin typeface="Arial Black" panose="020B0A04020102020204" pitchFamily="34" charset="0"/>
            </a:endParaRPr>
          </a:p>
        </p:txBody>
      </p:sp>
      <p:pic>
        <p:nvPicPr>
          <p:cNvPr id="1026" name="Picture 2" descr="Inputs and outputs - Computer Science Wik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37593" y="3980985"/>
            <a:ext cx="6572250" cy="20097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1248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26"/>
                                        </p:tgtEl>
                                        <p:attrNameLst>
                                          <p:attrName>style.visibility</p:attrName>
                                        </p:attrNameLst>
                                      </p:cBhvr>
                                      <p:to>
                                        <p:strVal val="visible"/>
                                      </p:to>
                                    </p:set>
                                    <p:animEffect transition="in" filter="fade">
                                      <p:cBhvr>
                                        <p:cTn id="12"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BCC9DF3-A57B-4383-B029-339E20DB8691}" type="slidenum">
              <a:rPr lang="en-IE" smtClean="0"/>
              <a:t>12</a:t>
            </a:fld>
            <a:endParaRPr lang="en-IE"/>
          </a:p>
        </p:txBody>
      </p:sp>
      <p:sp>
        <p:nvSpPr>
          <p:cNvPr id="3" name="Rectangle 2"/>
          <p:cNvSpPr/>
          <p:nvPr/>
        </p:nvSpPr>
        <p:spPr>
          <a:xfrm>
            <a:off x="2158532" y="355991"/>
            <a:ext cx="6710683" cy="6186309"/>
          </a:xfrm>
          <a:prstGeom prst="rect">
            <a:avLst/>
          </a:prstGeom>
        </p:spPr>
        <p:txBody>
          <a:bodyPr wrap="none">
            <a:spAutoFit/>
          </a:bodyPr>
          <a:lstStyle/>
          <a:p>
            <a:pPr>
              <a:lnSpc>
                <a:spcPct val="200000"/>
              </a:lnSpc>
            </a:pPr>
            <a:r>
              <a:rPr lang="en-US" sz="6600" b="1" dirty="0" smtClean="0">
                <a:solidFill>
                  <a:srgbClr val="102A73"/>
                </a:solidFill>
                <a:latin typeface="Bernard MT Condensed" panose="02050806060905020404" pitchFamily="18" charset="0"/>
              </a:rPr>
              <a:t>1.-    </a:t>
            </a:r>
            <a:r>
              <a:rPr lang="en-US" sz="6600" b="1" dirty="0" smtClean="0">
                <a:solidFill>
                  <a:schemeClr val="tx2">
                    <a:lumMod val="75000"/>
                  </a:schemeClr>
                </a:solidFill>
              </a:rPr>
              <a:t>Define </a:t>
            </a:r>
            <a:r>
              <a:rPr lang="en-US" sz="6600" b="1" dirty="0">
                <a:solidFill>
                  <a:schemeClr val="tx2">
                    <a:lumMod val="75000"/>
                  </a:schemeClr>
                </a:solidFill>
              </a:rPr>
              <a:t>output</a:t>
            </a:r>
          </a:p>
          <a:p>
            <a:pPr>
              <a:lnSpc>
                <a:spcPct val="200000"/>
              </a:lnSpc>
            </a:pPr>
            <a:r>
              <a:rPr lang="en-US" sz="6600" b="1" dirty="0" smtClean="0">
                <a:solidFill>
                  <a:srgbClr val="102A73"/>
                </a:solidFill>
                <a:latin typeface="Bernard MT Condensed" panose="02050806060905020404" pitchFamily="18" charset="0"/>
              </a:rPr>
              <a:t>2.-    </a:t>
            </a:r>
            <a:r>
              <a:rPr lang="en-US" sz="6600" b="1" dirty="0">
                <a:solidFill>
                  <a:schemeClr val="tx2">
                    <a:lumMod val="75000"/>
                  </a:schemeClr>
                </a:solidFill>
              </a:rPr>
              <a:t>Define inputs</a:t>
            </a:r>
          </a:p>
          <a:p>
            <a:pPr>
              <a:lnSpc>
                <a:spcPct val="200000"/>
              </a:lnSpc>
            </a:pPr>
            <a:r>
              <a:rPr lang="en-US" sz="6600" b="1" dirty="0" smtClean="0">
                <a:solidFill>
                  <a:srgbClr val="102A73"/>
                </a:solidFill>
                <a:latin typeface="Bernard MT Condensed" panose="02050806060905020404" pitchFamily="18" charset="0"/>
              </a:rPr>
              <a:t>3.-    </a:t>
            </a:r>
            <a:r>
              <a:rPr lang="en-US" sz="6600" b="1" dirty="0">
                <a:solidFill>
                  <a:schemeClr val="tx2">
                    <a:lumMod val="75000"/>
                  </a:schemeClr>
                </a:solidFill>
              </a:rPr>
              <a:t>Define model</a:t>
            </a:r>
            <a:endParaRPr lang="en-IE" sz="6600" b="1" dirty="0">
              <a:solidFill>
                <a:schemeClr val="tx2">
                  <a:lumMod val="75000"/>
                </a:schemeClr>
              </a:solidFill>
            </a:endParaRPr>
          </a:p>
        </p:txBody>
      </p:sp>
    </p:spTree>
    <p:custDataLst>
      <p:tags r:id="rId1"/>
    </p:custDataLst>
    <p:extLst>
      <p:ext uri="{BB962C8B-B14F-4D97-AF65-F5344CB8AC3E}">
        <p14:creationId xmlns:p14="http://schemas.microsoft.com/office/powerpoint/2010/main" val="3940503308"/>
      </p:ext>
    </p:extLst>
  </p:cSld>
  <p:clrMapOvr>
    <a:masterClrMapping/>
  </p:clrMapOvr>
  <mc:AlternateContent xmlns:mc="http://schemas.openxmlformats.org/markup-compatibility/2006" xmlns:p14="http://schemas.microsoft.com/office/powerpoint/2010/main">
    <mc:Choice Requires="p14">
      <p:transition spd="slow" p14:dur="2000" advTm="43120"/>
    </mc:Choice>
    <mc:Fallback xmlns="">
      <p:transition spd="slow" advTm="4312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Expected output…</a:t>
            </a:r>
            <a:endParaRPr lang="en-IE" dirty="0"/>
          </a:p>
        </p:txBody>
      </p:sp>
      <p:sp>
        <p:nvSpPr>
          <p:cNvPr id="6" name="Text Placeholder 3">
            <a:extLst>
              <a:ext uri="{FF2B5EF4-FFF2-40B4-BE49-F238E27FC236}">
                <a16:creationId xmlns:a16="http://schemas.microsoft.com/office/drawing/2014/main" id="{30858D23-5832-B244-A07F-C7350DADECF8}"/>
              </a:ext>
            </a:extLst>
          </p:cNvPr>
          <p:cNvSpPr>
            <a:spLocks noGrp="1"/>
          </p:cNvSpPr>
          <p:nvPr>
            <p:ph idx="1"/>
          </p:nvPr>
        </p:nvSpPr>
        <p:spPr/>
        <p:txBody>
          <a:bodyPr>
            <a:normAutofit/>
          </a:bodyPr>
          <a:lstStyle/>
          <a:p>
            <a:pPr>
              <a:lnSpc>
                <a:spcPct val="110000"/>
              </a:lnSpc>
            </a:pPr>
            <a:r>
              <a:rPr lang="en-US" sz="3600" b="1" dirty="0" smtClean="0">
                <a:solidFill>
                  <a:schemeClr val="tx2">
                    <a:lumMod val="75000"/>
                  </a:schemeClr>
                </a:solidFill>
                <a:latin typeface="+mn-lt"/>
              </a:rPr>
              <a:t>Localize micro RNA with potential as therapeutic for Sarcopenia </a:t>
            </a:r>
          </a:p>
          <a:p>
            <a:pPr>
              <a:lnSpc>
                <a:spcPct val="110000"/>
              </a:lnSpc>
            </a:pPr>
            <a:r>
              <a:rPr lang="en-US" sz="3600" b="1" dirty="0">
                <a:solidFill>
                  <a:schemeClr val="tx2">
                    <a:lumMod val="75000"/>
                  </a:schemeClr>
                </a:solidFill>
              </a:rPr>
              <a:t>S</a:t>
            </a:r>
            <a:r>
              <a:rPr lang="en-US" sz="3600" b="1" dirty="0" smtClean="0">
                <a:solidFill>
                  <a:schemeClr val="tx2">
                    <a:lumMod val="75000"/>
                  </a:schemeClr>
                </a:solidFill>
                <a:latin typeface="+mn-lt"/>
              </a:rPr>
              <a:t>mall number (&lt;20) miRNAs for further experimentation</a:t>
            </a:r>
          </a:p>
          <a:p>
            <a:pPr>
              <a:lnSpc>
                <a:spcPct val="100000"/>
              </a:lnSpc>
            </a:pPr>
            <a:r>
              <a:rPr lang="en-US" sz="3600" b="1" dirty="0" smtClean="0">
                <a:solidFill>
                  <a:schemeClr val="tx2">
                    <a:lumMod val="75000"/>
                  </a:schemeClr>
                </a:solidFill>
                <a:latin typeface="+mn-lt"/>
              </a:rPr>
              <a:t>Enough information to understand the working mechanism </a:t>
            </a:r>
            <a:endParaRPr lang="en-US" sz="3600" b="1" dirty="0">
              <a:solidFill>
                <a:schemeClr val="tx2">
                  <a:lumMod val="75000"/>
                </a:schemeClr>
              </a:solidFill>
              <a:latin typeface="+mn-lt"/>
            </a:endParaRPr>
          </a:p>
        </p:txBody>
      </p:sp>
    </p:spTree>
    <p:custDataLst>
      <p:tags r:id="rId1"/>
    </p:custDataLst>
    <p:extLst>
      <p:ext uri="{BB962C8B-B14F-4D97-AF65-F5344CB8AC3E}">
        <p14:creationId xmlns:p14="http://schemas.microsoft.com/office/powerpoint/2010/main" val="3699728586"/>
      </p:ext>
    </p:extLst>
  </p:cSld>
  <p:clrMapOvr>
    <a:masterClrMapping/>
  </p:clrMapOvr>
  <mc:AlternateContent xmlns:mc="http://schemas.openxmlformats.org/markup-compatibility/2006" xmlns:p14="http://schemas.microsoft.com/office/powerpoint/2010/main">
    <mc:Choice Requires="p14">
      <p:transition spd="slow" p14:dur="2000" advTm="44144"/>
    </mc:Choice>
    <mc:Fallback xmlns="">
      <p:transition spd="slow" advTm="4414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Available input…</a:t>
            </a:r>
            <a:endParaRPr lang="en-IE" dirty="0"/>
          </a:p>
        </p:txBody>
      </p:sp>
      <p:sp>
        <p:nvSpPr>
          <p:cNvPr id="6" name="Text Placeholder 3">
            <a:extLst>
              <a:ext uri="{FF2B5EF4-FFF2-40B4-BE49-F238E27FC236}">
                <a16:creationId xmlns:a16="http://schemas.microsoft.com/office/drawing/2014/main" id="{30858D23-5832-B244-A07F-C7350DADECF8}"/>
              </a:ext>
            </a:extLst>
          </p:cNvPr>
          <p:cNvSpPr>
            <a:spLocks noGrp="1"/>
          </p:cNvSpPr>
          <p:nvPr>
            <p:ph idx="1"/>
          </p:nvPr>
        </p:nvSpPr>
        <p:spPr/>
        <p:txBody>
          <a:bodyPr>
            <a:normAutofit/>
          </a:bodyPr>
          <a:lstStyle/>
          <a:p>
            <a:pPr>
              <a:lnSpc>
                <a:spcPct val="110000"/>
              </a:lnSpc>
            </a:pPr>
            <a:r>
              <a:rPr lang="en-US" sz="3600" b="1" dirty="0" smtClean="0">
                <a:solidFill>
                  <a:schemeClr val="tx2">
                    <a:lumMod val="75000"/>
                  </a:schemeClr>
                </a:solidFill>
                <a:latin typeface="+mn-lt"/>
              </a:rPr>
              <a:t>Available online repositories…</a:t>
            </a:r>
            <a:endParaRPr lang="en-US" sz="3600" b="1" dirty="0">
              <a:solidFill>
                <a:schemeClr val="tx2">
                  <a:lumMod val="75000"/>
                </a:schemeClr>
              </a:solidFill>
              <a:latin typeface="+mn-lt"/>
            </a:endParaRPr>
          </a:p>
        </p:txBody>
      </p:sp>
    </p:spTree>
    <p:custDataLst>
      <p:tags r:id="rId1"/>
    </p:custDataLst>
    <p:extLst>
      <p:ext uri="{BB962C8B-B14F-4D97-AF65-F5344CB8AC3E}">
        <p14:creationId xmlns:p14="http://schemas.microsoft.com/office/powerpoint/2010/main" val="2588575597"/>
      </p:ext>
    </p:extLst>
  </p:cSld>
  <p:clrMapOvr>
    <a:masterClrMapping/>
  </p:clrMapOvr>
  <mc:AlternateContent xmlns:mc="http://schemas.openxmlformats.org/markup-compatibility/2006" xmlns:p14="http://schemas.microsoft.com/office/powerpoint/2010/main">
    <mc:Choice Requires="p14">
      <p:transition spd="slow" p14:dur="2000" advTm="19776"/>
    </mc:Choice>
    <mc:Fallback xmlns="">
      <p:transition spd="slow" advTm="1977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BCC9DF3-A57B-4383-B029-339E20DB8691}" type="slidenum">
              <a:rPr lang="en-IE" smtClean="0"/>
              <a:t>15</a:t>
            </a:fld>
            <a:endParaRPr lang="en-IE"/>
          </a:p>
        </p:txBody>
      </p:sp>
      <p:pic>
        <p:nvPicPr>
          <p:cNvPr id="4098" name="Picture 2" descr="https://images.squarespace-cdn.com/content/v1/5c6da94fb10f25aa67299d74/1551199890134-CNR0BCELWNXFRSEI6U4A/Animated+GIF-source.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0" y="954616"/>
            <a:ext cx="12153900" cy="54017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2809426"/>
      </p:ext>
    </p:extLst>
  </p:cSld>
  <p:clrMapOvr>
    <a:masterClrMapping/>
  </p:clrMapOvr>
  <mc:AlternateContent xmlns:mc="http://schemas.openxmlformats.org/markup-compatibility/2006" xmlns:p14="http://schemas.microsoft.com/office/powerpoint/2010/main">
    <mc:Choice Requires="p14">
      <p:transition spd="slow" p14:dur="2000" advTm="19697"/>
    </mc:Choice>
    <mc:Fallback xmlns="">
      <p:transition spd="slow" advTm="19697"/>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74" name="Picture 10" descr="Types of muscle cells images | Human Body lessons | DK Find Ou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39204" y="2540691"/>
            <a:ext cx="4743742" cy="4189119"/>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0BCC9DF3-A57B-4383-B029-339E20DB8691}" type="slidenum">
              <a:rPr lang="en-IE" smtClean="0"/>
              <a:t>16</a:t>
            </a:fld>
            <a:endParaRPr lang="en-IE"/>
          </a:p>
        </p:txBody>
      </p:sp>
      <p:pic>
        <p:nvPicPr>
          <p:cNvPr id="11268" name="Picture 4" descr="Téma RNA — ČT24 — Česká televize"/>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rot="1909649" flipH="1">
            <a:off x="736042" y="3083703"/>
            <a:ext cx="3342948" cy="2188142"/>
          </a:xfrm>
          <a:prstGeom prst="rect">
            <a:avLst/>
          </a:prstGeom>
          <a:noFill/>
          <a:extLst>
            <a:ext uri="{909E8E84-426E-40DD-AFC4-6F175D3DCCD1}">
              <a14:hiddenFill xmlns:a14="http://schemas.microsoft.com/office/drawing/2010/main">
                <a:solidFill>
                  <a:srgbClr val="FFFFFF"/>
                </a:solidFill>
              </a14:hiddenFill>
            </a:ext>
          </a:extLst>
        </p:spPr>
      </p:pic>
      <p:pic>
        <p:nvPicPr>
          <p:cNvPr id="11272" name="Picture 8" descr="9 Signaling Pathways ideas | pathways, cell biology, signal transduction"/>
          <p:cNvPicPr>
            <a:picLocks noChangeAspect="1" noChangeArrowheads="1"/>
          </p:cNvPicPr>
          <p:nvPr/>
        </p:nvPicPr>
        <p:blipFill rotWithShape="1">
          <a:blip r:embed="rId6">
            <a:extLst>
              <a:ext uri="{28A0092B-C50C-407E-A947-70E740481C1C}">
                <a14:useLocalDpi xmlns:a14="http://schemas.microsoft.com/office/drawing/2010/main" val="0"/>
              </a:ext>
            </a:extLst>
          </a:blip>
          <a:srcRect t="9898" b="26461"/>
          <a:stretch/>
        </p:blipFill>
        <p:spPr bwMode="auto">
          <a:xfrm>
            <a:off x="2976714" y="4177774"/>
            <a:ext cx="2935968" cy="2757715"/>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1276" name="Picture 12" descr="Setright on Twitter: &quot;Omega-3 supplementation could help in increasing  skeletal muscle mass or strength, particularly in populations at risk of  generalized loss of skeletal muscle mass and strength (sarcopenia) Clinical  Nutrition ESPEN,"/>
          <p:cNvPicPr>
            <a:picLocks noChangeAspect="1" noChangeArrowheads="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976714" y="-142905"/>
            <a:ext cx="8868721" cy="3078936"/>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ttps://cdn.the-scientist.com/assets/articleNo/69604/aImg/44803/42271-ts-mirna-for-cancer-therapeutics-webinar-banner-jp800x560-m.png"/>
          <p:cNvPicPr>
            <a:picLocks noChangeAspect="1" noChangeArrowheads="1"/>
          </p:cNvPicPr>
          <p:nvPr/>
        </p:nvPicPr>
        <p:blipFill rotWithShape="1">
          <a:blip r:embed="rId8">
            <a:duotone>
              <a:prstClr val="black"/>
              <a:srgbClr val="D542EE">
                <a:tint val="45000"/>
                <a:satMod val="400000"/>
              </a:srgbClr>
            </a:duotone>
            <a:extLst>
              <a:ext uri="{BEBA8EAE-BF5A-486C-A8C5-ECC9F3942E4B}">
                <a14:imgProps xmlns:a14="http://schemas.microsoft.com/office/drawing/2010/main">
                  <a14:imgLayer r:embed="rId9">
                    <a14:imgEffect>
                      <a14:backgroundRemoval t="32867" b="76331" l="10000" r="90000"/>
                    </a14:imgEffect>
                  </a14:imgLayer>
                </a14:imgProps>
              </a:ext>
              <a:ext uri="{28A0092B-C50C-407E-A947-70E740481C1C}">
                <a14:useLocalDpi xmlns:a14="http://schemas.microsoft.com/office/drawing/2010/main" val="0"/>
              </a:ext>
            </a:extLst>
          </a:blip>
          <a:srcRect t="27434" b="18236"/>
          <a:stretch/>
        </p:blipFill>
        <p:spPr bwMode="auto">
          <a:xfrm rot="15084749" flipV="1">
            <a:off x="-1091572" y="1007168"/>
            <a:ext cx="4845439" cy="1842758"/>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3828868661"/>
      </p:ext>
    </p:extLst>
  </p:cSld>
  <p:clrMapOvr>
    <a:masterClrMapping/>
  </p:clrMapOvr>
  <mc:AlternateContent xmlns:mc="http://schemas.openxmlformats.org/markup-compatibility/2006" xmlns:p14="http://schemas.microsoft.com/office/powerpoint/2010/main">
    <mc:Choice Requires="p14">
      <p:transition spd="slow" p14:dur="2000" advTm="60332"/>
    </mc:Choice>
    <mc:Fallback xmlns="">
      <p:transition spd="slow" advTm="6033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268"/>
                                        </p:tgtEl>
                                        <p:attrNameLst>
                                          <p:attrName>style.visibility</p:attrName>
                                        </p:attrNameLst>
                                      </p:cBhvr>
                                      <p:to>
                                        <p:strVal val="visible"/>
                                      </p:to>
                                    </p:set>
                                    <p:animEffect transition="in" filter="fade">
                                      <p:cBhvr>
                                        <p:cTn id="7" dur="500"/>
                                        <p:tgtEl>
                                          <p:spTgt spid="1126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272"/>
                                        </p:tgtEl>
                                        <p:attrNameLst>
                                          <p:attrName>style.visibility</p:attrName>
                                        </p:attrNameLst>
                                      </p:cBhvr>
                                      <p:to>
                                        <p:strVal val="visible"/>
                                      </p:to>
                                    </p:set>
                                    <p:animEffect transition="in" filter="fade">
                                      <p:cBhvr>
                                        <p:cTn id="12" dur="500"/>
                                        <p:tgtEl>
                                          <p:spTgt spid="1127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274"/>
                                        </p:tgtEl>
                                        <p:attrNameLst>
                                          <p:attrName>style.visibility</p:attrName>
                                        </p:attrNameLst>
                                      </p:cBhvr>
                                      <p:to>
                                        <p:strVal val="visible"/>
                                      </p:to>
                                    </p:set>
                                    <p:animEffect transition="in" filter="fade">
                                      <p:cBhvr>
                                        <p:cTn id="17" dur="500"/>
                                        <p:tgtEl>
                                          <p:spTgt spid="1127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276"/>
                                        </p:tgtEl>
                                        <p:attrNameLst>
                                          <p:attrName>style.visibility</p:attrName>
                                        </p:attrNameLst>
                                      </p:cBhvr>
                                      <p:to>
                                        <p:strVal val="visible"/>
                                      </p:to>
                                    </p:set>
                                    <p:animEffect transition="in" filter="fade">
                                      <p:cBhvr>
                                        <p:cTn id="22" dur="500"/>
                                        <p:tgtEl>
                                          <p:spTgt spid="112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BCC9DF3-A57B-4383-B029-339E20DB8691}" type="slidenum">
              <a:rPr lang="en-IE" smtClean="0"/>
              <a:t>17</a:t>
            </a:fld>
            <a:endParaRPr lang="en-IE"/>
          </a:p>
        </p:txBody>
      </p:sp>
      <p:pic>
        <p:nvPicPr>
          <p:cNvPr id="5122" name="Picture 2" descr="Sailing the Data Ocea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1016428066"/>
      </p:ext>
    </p:extLst>
  </p:cSld>
  <p:clrMapOvr>
    <a:masterClrMapping/>
  </p:clrMapOvr>
  <mc:AlternateContent xmlns:mc="http://schemas.openxmlformats.org/markup-compatibility/2006" xmlns:p14="http://schemas.microsoft.com/office/powerpoint/2010/main">
    <mc:Choice Requires="p14">
      <p:transition spd="slow" p14:dur="2000" advTm="5152"/>
    </mc:Choice>
    <mc:Fallback xmlns="">
      <p:transition spd="slow" advTm="515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122"/>
                                        </p:tgtEl>
                                        <p:attrNameLst>
                                          <p:attrName>style.visibility</p:attrName>
                                        </p:attrNameLst>
                                      </p:cBhvr>
                                      <p:to>
                                        <p:strVal val="visible"/>
                                      </p:to>
                                    </p:set>
                                    <p:animEffect transition="in" filter="fade">
                                      <p:cBhvr>
                                        <p:cTn id="7" dur="5000"/>
                                        <p:tgtEl>
                                          <p:spTgt spid="51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BCC9DF3-A57B-4383-B029-339E20DB8691}" type="slidenum">
              <a:rPr lang="en-IE" smtClean="0"/>
              <a:t>18</a:t>
            </a:fld>
            <a:endParaRPr lang="en-IE"/>
          </a:p>
        </p:txBody>
      </p:sp>
      <p:pic>
        <p:nvPicPr>
          <p:cNvPr id="3" name="Picture 2"/>
          <p:cNvPicPr>
            <a:picLocks noChangeAspect="1"/>
          </p:cNvPicPr>
          <p:nvPr/>
        </p:nvPicPr>
        <p:blipFill>
          <a:blip r:embed="rId3"/>
          <a:stretch>
            <a:fillRect/>
          </a:stretch>
        </p:blipFill>
        <p:spPr>
          <a:xfrm>
            <a:off x="6752466" y="0"/>
            <a:ext cx="5439534" cy="2133898"/>
          </a:xfrm>
          <a:prstGeom prst="rect">
            <a:avLst/>
          </a:prstGeom>
        </p:spPr>
      </p:pic>
      <p:pic>
        <p:nvPicPr>
          <p:cNvPr id="4" name="Picture 3"/>
          <p:cNvPicPr>
            <a:picLocks noChangeAspect="1"/>
          </p:cNvPicPr>
          <p:nvPr/>
        </p:nvPicPr>
        <p:blipFill>
          <a:blip r:embed="rId4"/>
          <a:stretch>
            <a:fillRect/>
          </a:stretch>
        </p:blipFill>
        <p:spPr>
          <a:xfrm>
            <a:off x="0" y="2806154"/>
            <a:ext cx="5201376" cy="3915321"/>
          </a:xfrm>
          <a:prstGeom prst="rect">
            <a:avLst/>
          </a:prstGeom>
        </p:spPr>
      </p:pic>
      <p:pic>
        <p:nvPicPr>
          <p:cNvPr id="5" name="Picture 4"/>
          <p:cNvPicPr>
            <a:picLocks noChangeAspect="1"/>
          </p:cNvPicPr>
          <p:nvPr/>
        </p:nvPicPr>
        <p:blipFill>
          <a:blip r:embed="rId5"/>
          <a:stretch>
            <a:fillRect/>
          </a:stretch>
        </p:blipFill>
        <p:spPr>
          <a:xfrm>
            <a:off x="2856768" y="1183970"/>
            <a:ext cx="6077798" cy="1838582"/>
          </a:xfrm>
          <a:prstGeom prst="rect">
            <a:avLst/>
          </a:prstGeom>
        </p:spPr>
      </p:pic>
      <p:pic>
        <p:nvPicPr>
          <p:cNvPr id="6" name="Picture 5"/>
          <p:cNvPicPr>
            <a:picLocks noChangeAspect="1"/>
          </p:cNvPicPr>
          <p:nvPr/>
        </p:nvPicPr>
        <p:blipFill>
          <a:blip r:embed="rId6"/>
          <a:stretch>
            <a:fillRect/>
          </a:stretch>
        </p:blipFill>
        <p:spPr>
          <a:xfrm>
            <a:off x="5406878" y="5015546"/>
            <a:ext cx="5372850" cy="1790950"/>
          </a:xfrm>
          <a:prstGeom prst="rect">
            <a:avLst/>
          </a:prstGeom>
        </p:spPr>
      </p:pic>
      <p:pic>
        <p:nvPicPr>
          <p:cNvPr id="7" name="Picture 6"/>
          <p:cNvPicPr>
            <a:picLocks noChangeAspect="1"/>
          </p:cNvPicPr>
          <p:nvPr/>
        </p:nvPicPr>
        <p:blipFill>
          <a:blip r:embed="rId7"/>
          <a:stretch>
            <a:fillRect/>
          </a:stretch>
        </p:blipFill>
        <p:spPr>
          <a:xfrm>
            <a:off x="3506029" y="2755815"/>
            <a:ext cx="5496692" cy="2057687"/>
          </a:xfrm>
          <a:prstGeom prst="rect">
            <a:avLst/>
          </a:prstGeom>
        </p:spPr>
      </p:pic>
      <p:pic>
        <p:nvPicPr>
          <p:cNvPr id="8" name="Picture 7"/>
          <p:cNvPicPr>
            <a:picLocks noChangeAspect="1"/>
          </p:cNvPicPr>
          <p:nvPr/>
        </p:nvPicPr>
        <p:blipFill>
          <a:blip r:embed="rId8"/>
          <a:stretch>
            <a:fillRect/>
          </a:stretch>
        </p:blipFill>
        <p:spPr>
          <a:xfrm>
            <a:off x="-239495" y="-171473"/>
            <a:ext cx="5953956" cy="3077004"/>
          </a:xfrm>
          <a:prstGeom prst="rect">
            <a:avLst/>
          </a:prstGeom>
        </p:spPr>
      </p:pic>
      <p:pic>
        <p:nvPicPr>
          <p:cNvPr id="9" name="Picture 8"/>
          <p:cNvPicPr>
            <a:picLocks noChangeAspect="1"/>
          </p:cNvPicPr>
          <p:nvPr/>
        </p:nvPicPr>
        <p:blipFill>
          <a:blip r:embed="rId9"/>
          <a:stretch>
            <a:fillRect/>
          </a:stretch>
        </p:blipFill>
        <p:spPr>
          <a:xfrm>
            <a:off x="6638150" y="2374762"/>
            <a:ext cx="5553850" cy="3086531"/>
          </a:xfrm>
          <a:prstGeom prst="rect">
            <a:avLst/>
          </a:prstGeom>
        </p:spPr>
      </p:pic>
    </p:spTree>
    <p:extLst>
      <p:ext uri="{BB962C8B-B14F-4D97-AF65-F5344CB8AC3E}">
        <p14:creationId xmlns:p14="http://schemas.microsoft.com/office/powerpoint/2010/main" val="2686820777"/>
      </p:ext>
    </p:extLst>
  </p:cSld>
  <p:clrMapOvr>
    <a:masterClrMapping/>
  </p:clrMapOvr>
  <mc:AlternateContent xmlns:mc="http://schemas.openxmlformats.org/markup-compatibility/2006" xmlns:p14="http://schemas.microsoft.com/office/powerpoint/2010/main">
    <mc:Choice Requires="p14">
      <p:transition spd="slow" p14:dur="2000" advTm="4328"/>
    </mc:Choice>
    <mc:Fallback xmlns="">
      <p:transition spd="slow" advTm="432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250"/>
                                  </p:stCondLst>
                                  <p:childTnLst>
                                    <p:set>
                                      <p:cBhvr>
                                        <p:cTn id="9" dur="1" fill="hold">
                                          <p:stCondLst>
                                            <p:cond delay="0"/>
                                          </p:stCondLst>
                                        </p:cTn>
                                        <p:tgtEl>
                                          <p:spTgt spid="5"/>
                                        </p:tgtEl>
                                        <p:attrNameLst>
                                          <p:attrName>style.visibility</p:attrName>
                                        </p:attrNameLst>
                                      </p:cBhvr>
                                      <p:to>
                                        <p:strVal val="visible"/>
                                      </p:to>
                                    </p:set>
                                  </p:childTnLst>
                                </p:cTn>
                              </p:par>
                            </p:childTnLst>
                          </p:cTn>
                        </p:par>
                        <p:par>
                          <p:cTn id="10" fill="hold">
                            <p:stCondLst>
                              <p:cond delay="250"/>
                            </p:stCondLst>
                            <p:childTnLst>
                              <p:par>
                                <p:cTn id="11" presetID="1" presetClass="entr" presetSubtype="0" fill="hold" nodeType="afterEffect">
                                  <p:stCondLst>
                                    <p:cond delay="250"/>
                                  </p:stCondLst>
                                  <p:childTnLst>
                                    <p:set>
                                      <p:cBhvr>
                                        <p:cTn id="12" dur="1" fill="hold">
                                          <p:stCondLst>
                                            <p:cond delay="0"/>
                                          </p:stCondLst>
                                        </p:cTn>
                                        <p:tgtEl>
                                          <p:spTgt spid="4"/>
                                        </p:tgtEl>
                                        <p:attrNameLst>
                                          <p:attrName>style.visibility</p:attrName>
                                        </p:attrNameLst>
                                      </p:cBhvr>
                                      <p:to>
                                        <p:strVal val="visible"/>
                                      </p:to>
                                    </p:set>
                                  </p:childTnLst>
                                </p:cTn>
                              </p:par>
                            </p:childTnLst>
                          </p:cTn>
                        </p:par>
                        <p:par>
                          <p:cTn id="13" fill="hold">
                            <p:stCondLst>
                              <p:cond delay="500"/>
                            </p:stCondLst>
                            <p:childTnLst>
                              <p:par>
                                <p:cTn id="14" presetID="1" presetClass="entr" presetSubtype="0" fill="hold" nodeType="afterEffect">
                                  <p:stCondLst>
                                    <p:cond delay="250"/>
                                  </p:stCondLst>
                                  <p:childTnLst>
                                    <p:set>
                                      <p:cBhvr>
                                        <p:cTn id="15" dur="1" fill="hold">
                                          <p:stCondLst>
                                            <p:cond delay="0"/>
                                          </p:stCondLst>
                                        </p:cTn>
                                        <p:tgtEl>
                                          <p:spTgt spid="6"/>
                                        </p:tgtEl>
                                        <p:attrNameLst>
                                          <p:attrName>style.visibility</p:attrName>
                                        </p:attrNameLst>
                                      </p:cBhvr>
                                      <p:to>
                                        <p:strVal val="visible"/>
                                      </p:to>
                                    </p:set>
                                  </p:childTnLst>
                                </p:cTn>
                              </p:par>
                            </p:childTnLst>
                          </p:cTn>
                        </p:par>
                        <p:par>
                          <p:cTn id="16" fill="hold">
                            <p:stCondLst>
                              <p:cond delay="750"/>
                            </p:stCondLst>
                            <p:childTnLst>
                              <p:par>
                                <p:cTn id="17" presetID="1" presetClass="entr" presetSubtype="0" fill="hold" nodeType="afterEffect">
                                  <p:stCondLst>
                                    <p:cond delay="250"/>
                                  </p:stCondLst>
                                  <p:childTnLst>
                                    <p:set>
                                      <p:cBhvr>
                                        <p:cTn id="18" dur="1" fill="hold">
                                          <p:stCondLst>
                                            <p:cond delay="0"/>
                                          </p:stCondLst>
                                        </p:cTn>
                                        <p:tgtEl>
                                          <p:spTgt spid="8"/>
                                        </p:tgtEl>
                                        <p:attrNameLst>
                                          <p:attrName>style.visibility</p:attrName>
                                        </p:attrNameLst>
                                      </p:cBhvr>
                                      <p:to>
                                        <p:strVal val="visible"/>
                                      </p:to>
                                    </p:set>
                                  </p:childTnLst>
                                </p:cTn>
                              </p:par>
                            </p:childTnLst>
                          </p:cTn>
                        </p:par>
                        <p:par>
                          <p:cTn id="19" fill="hold">
                            <p:stCondLst>
                              <p:cond delay="1000"/>
                            </p:stCondLst>
                            <p:childTnLst>
                              <p:par>
                                <p:cTn id="20" presetID="1" presetClass="entr" presetSubtype="0" fill="hold" nodeType="afterEffect">
                                  <p:stCondLst>
                                    <p:cond delay="250"/>
                                  </p:stCondLst>
                                  <p:childTnLst>
                                    <p:set>
                                      <p:cBhvr>
                                        <p:cTn id="21" dur="1" fill="hold">
                                          <p:stCondLst>
                                            <p:cond delay="0"/>
                                          </p:stCondLst>
                                        </p:cTn>
                                        <p:tgtEl>
                                          <p:spTgt spid="7"/>
                                        </p:tgtEl>
                                        <p:attrNameLst>
                                          <p:attrName>style.visibility</p:attrName>
                                        </p:attrNameLst>
                                      </p:cBhvr>
                                      <p:to>
                                        <p:strVal val="visible"/>
                                      </p:to>
                                    </p:set>
                                  </p:childTnLst>
                                </p:cTn>
                              </p:par>
                            </p:childTnLst>
                          </p:cTn>
                        </p:par>
                        <p:par>
                          <p:cTn id="22" fill="hold">
                            <p:stCondLst>
                              <p:cond delay="1250"/>
                            </p:stCondLst>
                            <p:childTnLst>
                              <p:par>
                                <p:cTn id="23" presetID="1" presetClass="entr" presetSubtype="0" fill="hold" nodeType="afterEffect">
                                  <p:stCondLst>
                                    <p:cond delay="25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BCC9DF3-A57B-4383-B029-339E20DB8691}" type="slidenum">
              <a:rPr lang="en-IE" smtClean="0"/>
              <a:t>19</a:t>
            </a:fld>
            <a:endParaRPr lang="en-IE"/>
          </a:p>
        </p:txBody>
      </p:sp>
      <p:sp>
        <p:nvSpPr>
          <p:cNvPr id="3" name="Title 1">
            <a:extLst>
              <a:ext uri="{FF2B5EF4-FFF2-40B4-BE49-F238E27FC236}">
                <a16:creationId xmlns:a16="http://schemas.microsoft.com/office/drawing/2014/main" id="{B3C830FB-6A84-7A40-A262-26C4832FD198}"/>
              </a:ext>
            </a:extLst>
          </p:cNvPr>
          <p:cNvSpPr txBox="1">
            <a:spLocks/>
          </p:cNvSpPr>
          <p:nvPr/>
        </p:nvSpPr>
        <p:spPr>
          <a:xfrm>
            <a:off x="2501885" y="3062876"/>
            <a:ext cx="7353316" cy="101563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smtClean="0">
                <a:ln w="22225">
                  <a:noFill/>
                  <a:prstDash val="solid"/>
                </a:ln>
                <a:solidFill>
                  <a:srgbClr val="102A73"/>
                </a:solidFill>
                <a:latin typeface="Arial Black" panose="020B0A04020102020204" pitchFamily="34" charset="0"/>
              </a:rPr>
              <a:t>Planned Methodology</a:t>
            </a:r>
            <a:endParaRPr lang="en-US" b="1" dirty="0">
              <a:ln w="22225">
                <a:noFill/>
                <a:prstDash val="solid"/>
              </a:ln>
              <a:solidFill>
                <a:srgbClr val="102A73"/>
              </a:solidFill>
              <a:latin typeface="Arial Black" panose="020B0A04020102020204" pitchFamily="34" charset="0"/>
            </a:endParaRPr>
          </a:p>
        </p:txBody>
      </p:sp>
    </p:spTree>
    <p:custDataLst>
      <p:tags r:id="rId1"/>
    </p:custDataLst>
    <p:extLst>
      <p:ext uri="{BB962C8B-B14F-4D97-AF65-F5344CB8AC3E}">
        <p14:creationId xmlns:p14="http://schemas.microsoft.com/office/powerpoint/2010/main" val="1821733643"/>
      </p:ext>
    </p:extLst>
  </p:cSld>
  <p:clrMapOvr>
    <a:masterClrMapping/>
  </p:clrMapOvr>
  <mc:AlternateContent xmlns:mc="http://schemas.openxmlformats.org/markup-compatibility/2006" xmlns:p14="http://schemas.microsoft.com/office/powerpoint/2010/main">
    <mc:Choice Requires="p14">
      <p:transition spd="slow" p14:dur="2000" advTm="9943"/>
    </mc:Choice>
    <mc:Fallback xmlns="">
      <p:transition spd="slow" advTm="994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USP 797 (June 3, 2019 Reg Change)"/>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9566861" y="324510"/>
            <a:ext cx="1912376" cy="1912377"/>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B3C830FB-6A84-7A40-A262-26C4832FD198}"/>
              </a:ext>
            </a:extLst>
          </p:cNvPr>
          <p:cNvSpPr txBox="1">
            <a:spLocks/>
          </p:cNvSpPr>
          <p:nvPr/>
        </p:nvSpPr>
        <p:spPr>
          <a:xfrm>
            <a:off x="2632513" y="2656476"/>
            <a:ext cx="4063708" cy="79010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smtClean="0">
                <a:ln w="22225">
                  <a:noFill/>
                  <a:prstDash val="solid"/>
                </a:ln>
                <a:solidFill>
                  <a:srgbClr val="102A73"/>
                </a:solidFill>
                <a:latin typeface="Arial Black" panose="020B0A04020102020204" pitchFamily="34" charset="0"/>
              </a:rPr>
              <a:t>Sarcopenia</a:t>
            </a:r>
            <a:endParaRPr lang="en-US" b="1" dirty="0">
              <a:ln w="22225">
                <a:noFill/>
                <a:prstDash val="solid"/>
              </a:ln>
              <a:solidFill>
                <a:srgbClr val="102A73"/>
              </a:solidFill>
              <a:latin typeface="Arial Black" panose="020B0A04020102020204" pitchFamily="34" charset="0"/>
            </a:endParaRPr>
          </a:p>
        </p:txBody>
      </p:sp>
    </p:spTree>
    <p:custDataLst>
      <p:tags r:id="rId1"/>
    </p:custDataLst>
    <p:extLst>
      <p:ext uri="{BB962C8B-B14F-4D97-AF65-F5344CB8AC3E}">
        <p14:creationId xmlns:p14="http://schemas.microsoft.com/office/powerpoint/2010/main" val="420352322"/>
      </p:ext>
    </p:extLst>
  </p:cSld>
  <p:clrMapOvr>
    <a:masterClrMapping/>
  </p:clrMapOvr>
  <mc:AlternateContent xmlns:mc="http://schemas.openxmlformats.org/markup-compatibility/2006" xmlns:p14="http://schemas.microsoft.com/office/powerpoint/2010/main">
    <mc:Choice Requires="p14">
      <p:transition spd="slow" p14:dur="2000" advTm="42652"/>
    </mc:Choice>
    <mc:Fallback xmlns="">
      <p:transition spd="slow" advTm="4265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r>
              <a:rPr lang="en-US" dirty="0" smtClean="0"/>
              <a:t>Data collection</a:t>
            </a:r>
            <a:endParaRPr lang="en-IE" dirty="0"/>
          </a:p>
        </p:txBody>
      </p:sp>
      <p:sp>
        <p:nvSpPr>
          <p:cNvPr id="2" name="Slide Number Placeholder 1"/>
          <p:cNvSpPr>
            <a:spLocks noGrp="1"/>
          </p:cNvSpPr>
          <p:nvPr>
            <p:ph type="sldNum" sz="quarter" idx="12"/>
          </p:nvPr>
        </p:nvSpPr>
        <p:spPr/>
        <p:txBody>
          <a:bodyPr/>
          <a:lstStyle/>
          <a:p>
            <a:fld id="{0BCC9DF3-A57B-4383-B029-339E20DB8691}" type="slidenum">
              <a:rPr lang="en-IE" smtClean="0"/>
              <a:t>20</a:t>
            </a:fld>
            <a:endParaRPr lang="en-IE"/>
          </a:p>
        </p:txBody>
      </p:sp>
      <p:pic>
        <p:nvPicPr>
          <p:cNvPr id="2050" name="Picture 2" descr="Icono de base de datos naranja (símbolo png)"/>
          <p:cNvPicPr>
            <a:picLocks noChangeAspect="1" noChangeArrowheads="1"/>
          </p:cNvPicPr>
          <p:nvPr/>
        </p:nvPicPr>
        <p:blipFill>
          <a:blip r:embed="rId2">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auto">
          <a:xfrm>
            <a:off x="0" y="2215844"/>
            <a:ext cx="4291590" cy="4291590"/>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3"/>
          <p:cNvGrpSpPr/>
          <p:nvPr/>
        </p:nvGrpSpPr>
        <p:grpSpPr>
          <a:xfrm>
            <a:off x="5726579" y="2112566"/>
            <a:ext cx="5627221" cy="3821905"/>
            <a:chOff x="2714921" y="1694551"/>
            <a:chExt cx="3789840" cy="2591589"/>
          </a:xfrm>
        </p:grpSpPr>
        <p:pic>
          <p:nvPicPr>
            <p:cNvPr id="3" name="Picture 2"/>
            <p:cNvPicPr>
              <a:picLocks noChangeAspect="1"/>
            </p:cNvPicPr>
            <p:nvPr/>
          </p:nvPicPr>
          <p:blipFill>
            <a:blip r:embed="rId3"/>
            <a:stretch>
              <a:fillRect/>
            </a:stretch>
          </p:blipFill>
          <p:spPr>
            <a:xfrm>
              <a:off x="3087359" y="2032324"/>
              <a:ext cx="1438476" cy="438211"/>
            </a:xfrm>
            <a:prstGeom prst="rect">
              <a:avLst/>
            </a:prstGeom>
          </p:spPr>
        </p:pic>
        <p:pic>
          <p:nvPicPr>
            <p:cNvPr id="5" name="Picture 4" descr="miRWalk 2.0 available – miRNA Blog"/>
            <p:cNvPicPr>
              <a:picLocks noChangeAspect="1" noChangeArrowheads="1"/>
            </p:cNvPicPr>
            <p:nvPr/>
          </p:nvPicPr>
          <p:blipFill>
            <a:blip r:embed="rId4">
              <a:clrChange>
                <a:clrFrom>
                  <a:srgbClr val="990303"/>
                </a:clrFrom>
                <a:clrTo>
                  <a:srgbClr val="990303">
                    <a:alpha val="0"/>
                  </a:srgbClr>
                </a:clrTo>
              </a:clrChange>
              <a:extLst>
                <a:ext uri="{BEBA8EAE-BF5A-486C-A8C5-ECC9F3942E4B}">
                  <a14:imgProps xmlns:a14="http://schemas.microsoft.com/office/drawing/2010/main">
                    <a14:imgLayer r:embed="rId5">
                      <a14:imgEffect>
                        <a14:colorTemperature colorTemp="4700"/>
                      </a14:imgEffect>
                    </a14:imgLayer>
                  </a14:imgProps>
                </a:ext>
                <a:ext uri="{28A0092B-C50C-407E-A947-70E740481C1C}">
                  <a14:useLocalDpi xmlns:a14="http://schemas.microsoft.com/office/drawing/2010/main" val="0"/>
                </a:ext>
              </a:extLst>
            </a:blip>
            <a:srcRect/>
            <a:stretch>
              <a:fillRect/>
            </a:stretch>
          </p:blipFill>
          <p:spPr bwMode="auto">
            <a:xfrm>
              <a:off x="4525835" y="1694551"/>
              <a:ext cx="1623889" cy="43497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http://mirdb.org/images/banner.jpg"/>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714921" y="2761986"/>
              <a:ext cx="1491986" cy="42071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7">
              <a:clrChange>
                <a:clrFrom>
                  <a:srgbClr val="FFFFFF"/>
                </a:clrFrom>
                <a:clrTo>
                  <a:srgbClr val="FFFFFF">
                    <a:alpha val="0"/>
                  </a:srgbClr>
                </a:clrTo>
              </a:clrChange>
            </a:blip>
            <a:stretch>
              <a:fillRect/>
            </a:stretch>
          </p:blipFill>
          <p:spPr>
            <a:xfrm>
              <a:off x="4206907" y="3758948"/>
              <a:ext cx="1733408" cy="527192"/>
            </a:xfrm>
            <a:prstGeom prst="rect">
              <a:avLst/>
            </a:prstGeom>
          </p:spPr>
        </p:pic>
        <p:pic>
          <p:nvPicPr>
            <p:cNvPr id="10" name="Picture 9"/>
            <p:cNvPicPr>
              <a:picLocks noChangeAspect="1"/>
            </p:cNvPicPr>
            <p:nvPr/>
          </p:nvPicPr>
          <p:blipFill>
            <a:blip r:embed="rId8"/>
            <a:stretch>
              <a:fillRect/>
            </a:stretch>
          </p:blipFill>
          <p:spPr>
            <a:xfrm>
              <a:off x="3084184" y="3380302"/>
              <a:ext cx="1511347" cy="378646"/>
            </a:xfrm>
            <a:prstGeom prst="rect">
              <a:avLst/>
            </a:prstGeom>
          </p:spPr>
        </p:pic>
        <p:pic>
          <p:nvPicPr>
            <p:cNvPr id="3074" name="Picture 2" descr="Resources | SGJlab"/>
            <p:cNvPicPr>
              <a:picLocks noChangeAspect="1" noChangeArrowheads="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086876" y="1824639"/>
              <a:ext cx="2417885" cy="1934309"/>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169211596"/>
      </p:ext>
    </p:extLst>
  </p:cSld>
  <p:clrMapOvr>
    <a:masterClrMapping/>
  </p:clrMapOvr>
  <mc:AlternateContent xmlns:mc="http://schemas.openxmlformats.org/markup-compatibility/2006" xmlns:p14="http://schemas.microsoft.com/office/powerpoint/2010/main">
    <mc:Choice Requires="p14">
      <p:transition spd="slow" p14:dur="2000" advTm="25066"/>
    </mc:Choice>
    <mc:Fallback xmlns="">
      <p:transition spd="slow" advTm="25066"/>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 of the network</a:t>
            </a:r>
            <a:endParaRPr lang="en-IE" dirty="0"/>
          </a:p>
        </p:txBody>
      </p:sp>
      <p:sp>
        <p:nvSpPr>
          <p:cNvPr id="3" name="Slide Number Placeholder 2"/>
          <p:cNvSpPr>
            <a:spLocks noGrp="1"/>
          </p:cNvSpPr>
          <p:nvPr>
            <p:ph type="sldNum" sz="quarter" idx="12"/>
          </p:nvPr>
        </p:nvSpPr>
        <p:spPr/>
        <p:txBody>
          <a:bodyPr/>
          <a:lstStyle/>
          <a:p>
            <a:fld id="{0BCC9DF3-A57B-4383-B029-339E20DB8691}" type="slidenum">
              <a:rPr lang="en-IE" smtClean="0"/>
              <a:t>21</a:t>
            </a:fld>
            <a:endParaRPr lang="en-IE"/>
          </a:p>
        </p:txBody>
      </p:sp>
      <p:sp>
        <p:nvSpPr>
          <p:cNvPr id="4" name="Title 1">
            <a:extLst>
              <a:ext uri="{FF2B5EF4-FFF2-40B4-BE49-F238E27FC236}">
                <a16:creationId xmlns:a16="http://schemas.microsoft.com/office/drawing/2014/main" id="{B3C830FB-6A84-7A40-A262-26C4832FD198}"/>
              </a:ext>
            </a:extLst>
          </p:cNvPr>
          <p:cNvSpPr txBox="1">
            <a:spLocks/>
          </p:cNvSpPr>
          <p:nvPr/>
        </p:nvSpPr>
        <p:spPr>
          <a:xfrm>
            <a:off x="1464895" y="2200559"/>
            <a:ext cx="4063708" cy="79010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smtClean="0">
                <a:ln w="22225">
                  <a:noFill/>
                  <a:prstDash val="solid"/>
                </a:ln>
                <a:solidFill>
                  <a:srgbClr val="102A73"/>
                </a:solidFill>
                <a:latin typeface="Arial Black" panose="020B0A04020102020204" pitchFamily="34" charset="0"/>
              </a:rPr>
              <a:t>Rules</a:t>
            </a:r>
            <a:endParaRPr lang="en-US" b="1" dirty="0">
              <a:ln w="22225">
                <a:noFill/>
                <a:prstDash val="solid"/>
              </a:ln>
              <a:solidFill>
                <a:srgbClr val="102A73"/>
              </a:solidFill>
              <a:latin typeface="Arial Black" panose="020B0A04020102020204" pitchFamily="34" charset="0"/>
            </a:endParaRPr>
          </a:p>
        </p:txBody>
      </p:sp>
      <p:sp>
        <p:nvSpPr>
          <p:cNvPr id="5" name="Oval 4"/>
          <p:cNvSpPr/>
          <p:nvPr/>
        </p:nvSpPr>
        <p:spPr>
          <a:xfrm>
            <a:off x="3633853" y="3500538"/>
            <a:ext cx="864236" cy="815926"/>
          </a:xfrm>
          <a:prstGeom prst="ellipse">
            <a:avLst/>
          </a:prstGeom>
          <a:ln w="76200">
            <a:solidFill>
              <a:srgbClr val="102A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6" name="Rectangle 5"/>
          <p:cNvSpPr/>
          <p:nvPr/>
        </p:nvSpPr>
        <p:spPr>
          <a:xfrm>
            <a:off x="2699603" y="4490953"/>
            <a:ext cx="2768835" cy="523220"/>
          </a:xfrm>
          <a:prstGeom prst="rect">
            <a:avLst/>
          </a:prstGeom>
          <a:noFill/>
        </p:spPr>
        <p:txBody>
          <a:bodyPr wrap="none" lIns="91440" tIns="45720" rIns="91440" bIns="45720">
            <a:spAutoFit/>
          </a:bodyPr>
          <a:lstStyle/>
          <a:p>
            <a:pPr algn="ctr"/>
            <a:r>
              <a:rPr lang="en-US" sz="2800" b="0" cap="none" spc="0" dirty="0" smtClean="0">
                <a:ln w="0"/>
                <a:solidFill>
                  <a:schemeClr val="tx1"/>
                </a:solidFill>
                <a:effectLst>
                  <a:outerShdw blurRad="38100" dist="19050" dir="2700000" algn="tl" rotWithShape="0">
                    <a:schemeClr val="dk1">
                      <a:alpha val="40000"/>
                    </a:schemeClr>
                  </a:outerShdw>
                </a:effectLst>
              </a:rPr>
              <a:t>Biological entity 1</a:t>
            </a:r>
            <a:endParaRPr lang="en-US" sz="2800" b="0" cap="none" spc="0" dirty="0">
              <a:ln w="0"/>
              <a:solidFill>
                <a:schemeClr val="tx1"/>
              </a:solidFill>
              <a:effectLst>
                <a:outerShdw blurRad="38100" dist="19050" dir="2700000" algn="tl" rotWithShape="0">
                  <a:schemeClr val="dk1">
                    <a:alpha val="40000"/>
                  </a:schemeClr>
                </a:outerShdw>
              </a:effectLst>
            </a:endParaRPr>
          </a:p>
        </p:txBody>
      </p:sp>
      <p:sp>
        <p:nvSpPr>
          <p:cNvPr id="7" name="Oval 6"/>
          <p:cNvSpPr/>
          <p:nvPr/>
        </p:nvSpPr>
        <p:spPr>
          <a:xfrm>
            <a:off x="7227055" y="3500538"/>
            <a:ext cx="864236" cy="815926"/>
          </a:xfrm>
          <a:prstGeom prst="ellipse">
            <a:avLst/>
          </a:prstGeom>
          <a:ln w="76200">
            <a:solidFill>
              <a:srgbClr val="102A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8" name="Rectangle 7"/>
          <p:cNvSpPr/>
          <p:nvPr/>
        </p:nvSpPr>
        <p:spPr>
          <a:xfrm>
            <a:off x="6274755" y="4462817"/>
            <a:ext cx="2768835" cy="523220"/>
          </a:xfrm>
          <a:prstGeom prst="rect">
            <a:avLst/>
          </a:prstGeom>
          <a:noFill/>
        </p:spPr>
        <p:txBody>
          <a:bodyPr wrap="none" lIns="91440" tIns="45720" rIns="91440" bIns="45720">
            <a:spAutoFit/>
          </a:bodyPr>
          <a:lstStyle/>
          <a:p>
            <a:pPr algn="ctr"/>
            <a:r>
              <a:rPr lang="en-US" sz="2800" b="0" cap="none" spc="0" dirty="0" smtClean="0">
                <a:ln w="0"/>
                <a:solidFill>
                  <a:schemeClr val="tx1"/>
                </a:solidFill>
                <a:effectLst>
                  <a:outerShdw blurRad="38100" dist="19050" dir="2700000" algn="tl" rotWithShape="0">
                    <a:schemeClr val="dk1">
                      <a:alpha val="40000"/>
                    </a:schemeClr>
                  </a:outerShdw>
                </a:effectLst>
              </a:rPr>
              <a:t>Biological entity 2</a:t>
            </a:r>
            <a:endParaRPr lang="en-US" sz="2800" b="0" cap="none" spc="0" dirty="0">
              <a:ln w="0"/>
              <a:solidFill>
                <a:schemeClr val="tx1"/>
              </a:solidFill>
              <a:effectLst>
                <a:outerShdw blurRad="38100" dist="19050" dir="2700000" algn="tl" rotWithShape="0">
                  <a:schemeClr val="dk1">
                    <a:alpha val="40000"/>
                  </a:schemeClr>
                </a:outerShdw>
              </a:effectLst>
            </a:endParaRPr>
          </a:p>
        </p:txBody>
      </p:sp>
      <p:cxnSp>
        <p:nvCxnSpPr>
          <p:cNvPr id="9" name="Straight Arrow Connector 8"/>
          <p:cNvCxnSpPr>
            <a:stCxn id="5" idx="6"/>
            <a:endCxn id="7" idx="2"/>
          </p:cNvCxnSpPr>
          <p:nvPr/>
        </p:nvCxnSpPr>
        <p:spPr>
          <a:xfrm>
            <a:off x="4498089" y="3908501"/>
            <a:ext cx="2728966" cy="0"/>
          </a:xfrm>
          <a:prstGeom prst="straightConnector1">
            <a:avLst/>
          </a:prstGeom>
          <a:ln w="76200">
            <a:solidFill>
              <a:srgbClr val="102A73"/>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4870956" y="3254476"/>
            <a:ext cx="1983235" cy="523220"/>
          </a:xfrm>
          <a:prstGeom prst="rect">
            <a:avLst/>
          </a:prstGeom>
          <a:noFill/>
        </p:spPr>
        <p:txBody>
          <a:bodyPr wrap="none" lIns="91440" tIns="45720" rIns="91440" bIns="45720">
            <a:spAutoFit/>
          </a:bodyPr>
          <a:lstStyle/>
          <a:p>
            <a:pPr algn="ctr"/>
            <a:r>
              <a:rPr lang="en-US" sz="2800" b="0" cap="none" spc="0" dirty="0" smtClean="0">
                <a:ln w="0"/>
                <a:solidFill>
                  <a:schemeClr val="tx1"/>
                </a:solidFill>
                <a:effectLst>
                  <a:outerShdw blurRad="38100" dist="19050" dir="2700000" algn="tl" rotWithShape="0">
                    <a:schemeClr val="dk1">
                      <a:alpha val="40000"/>
                    </a:schemeClr>
                  </a:outerShdw>
                </a:effectLst>
              </a:rPr>
              <a:t>Relationship</a:t>
            </a:r>
            <a:endParaRPr lang="en-US" sz="2800" b="0" cap="none" spc="0" dirty="0">
              <a:ln w="0"/>
              <a:solidFill>
                <a:schemeClr val="tx1"/>
              </a:solidFill>
              <a:effectLst>
                <a:outerShdw blurRad="38100" dist="19050" dir="2700000" algn="tl" rotWithShape="0">
                  <a:schemeClr val="dk1">
                    <a:alpha val="40000"/>
                  </a:schemeClr>
                </a:outerShdw>
              </a:effectLst>
            </a:endParaRPr>
          </a:p>
        </p:txBody>
      </p:sp>
    </p:spTree>
    <p:custDataLst>
      <p:tags r:id="rId1"/>
    </p:custDataLst>
    <p:extLst>
      <p:ext uri="{BB962C8B-B14F-4D97-AF65-F5344CB8AC3E}">
        <p14:creationId xmlns:p14="http://schemas.microsoft.com/office/powerpoint/2010/main" val="3058863189"/>
      </p:ext>
    </p:extLst>
  </p:cSld>
  <p:clrMapOvr>
    <a:masterClrMapping/>
  </p:clrMapOvr>
  <mc:AlternateContent xmlns:mc="http://schemas.openxmlformats.org/markup-compatibility/2006" xmlns:p14="http://schemas.microsoft.com/office/powerpoint/2010/main">
    <mc:Choice Requires="p14">
      <p:transition spd="slow" p14:dur="2000" advTm="53479"/>
    </mc:Choice>
    <mc:Fallback xmlns="">
      <p:transition spd="slow" advTm="5347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10"/>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P spid="6" grpId="0"/>
      <p:bldP spid="7" grpId="0" animBg="1"/>
      <p:bldP spid="8" grpId="0"/>
      <p:bldP spid="10"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 operations</a:t>
            </a:r>
            <a:endParaRPr lang="en-IE" dirty="0"/>
          </a:p>
        </p:txBody>
      </p:sp>
      <p:sp>
        <p:nvSpPr>
          <p:cNvPr id="3" name="Slide Number Placeholder 2"/>
          <p:cNvSpPr>
            <a:spLocks noGrp="1"/>
          </p:cNvSpPr>
          <p:nvPr>
            <p:ph type="sldNum" sz="quarter" idx="12"/>
          </p:nvPr>
        </p:nvSpPr>
        <p:spPr/>
        <p:txBody>
          <a:bodyPr/>
          <a:lstStyle/>
          <a:p>
            <a:fld id="{0BCC9DF3-A57B-4383-B029-339E20DB8691}" type="slidenum">
              <a:rPr lang="en-IE" smtClean="0"/>
              <a:t>22</a:t>
            </a:fld>
            <a:endParaRPr lang="en-IE"/>
          </a:p>
        </p:txBody>
      </p:sp>
      <p:sp>
        <p:nvSpPr>
          <p:cNvPr id="4" name="Text Placeholder 3">
            <a:extLst>
              <a:ext uri="{FF2B5EF4-FFF2-40B4-BE49-F238E27FC236}">
                <a16:creationId xmlns:a16="http://schemas.microsoft.com/office/drawing/2014/main" id="{30858D23-5832-B244-A07F-C7350DADECF8}"/>
              </a:ext>
            </a:extLst>
          </p:cNvPr>
          <p:cNvSpPr txBox="1">
            <a:spLocks/>
          </p:cNvSpPr>
          <p:nvPr/>
        </p:nvSpPr>
        <p:spPr>
          <a:xfrm>
            <a:off x="1158393" y="1264877"/>
            <a:ext cx="9144000" cy="4587283"/>
          </a:xfrm>
          <a:prstGeom prst="rect">
            <a:avLst/>
          </a:prstGeom>
        </p:spPr>
        <p:txBody>
          <a:bodyPr vert="horz" lIns="91440" tIns="45720" rIns="91440" bIns="45720" rtlCol="0" anchor="ctr">
            <a:normAutofit/>
          </a:bodyP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200000"/>
              </a:lnSpc>
            </a:pPr>
            <a:r>
              <a:rPr lang="en-US" sz="3600" b="1" dirty="0" smtClean="0">
                <a:solidFill>
                  <a:schemeClr val="tx2">
                    <a:lumMod val="75000"/>
                  </a:schemeClr>
                </a:solidFill>
              </a:rPr>
              <a:t>Similarity</a:t>
            </a:r>
          </a:p>
          <a:p>
            <a:pPr>
              <a:lnSpc>
                <a:spcPct val="200000"/>
              </a:lnSpc>
            </a:pPr>
            <a:r>
              <a:rPr lang="en-US" sz="3600" b="1" dirty="0" smtClean="0">
                <a:solidFill>
                  <a:schemeClr val="tx2">
                    <a:lumMod val="75000"/>
                  </a:schemeClr>
                </a:solidFill>
              </a:rPr>
              <a:t>Clusters</a:t>
            </a:r>
          </a:p>
          <a:p>
            <a:pPr>
              <a:lnSpc>
                <a:spcPct val="200000"/>
              </a:lnSpc>
            </a:pPr>
            <a:r>
              <a:rPr lang="en-US" sz="3600" b="1" dirty="0" smtClean="0">
                <a:solidFill>
                  <a:schemeClr val="tx2">
                    <a:lumMod val="75000"/>
                  </a:schemeClr>
                </a:solidFill>
              </a:rPr>
              <a:t>Centralities</a:t>
            </a:r>
            <a:endParaRPr lang="en-US" sz="3600" b="1" dirty="0">
              <a:solidFill>
                <a:schemeClr val="tx2">
                  <a:lumMod val="75000"/>
                </a:schemeClr>
              </a:solidFill>
            </a:endParaRPr>
          </a:p>
        </p:txBody>
      </p:sp>
      <p:pic>
        <p:nvPicPr>
          <p:cNvPr id="8194" name="Picture 2" descr="Operations on Graphs - Techie Me"/>
          <p:cNvPicPr>
            <a:picLocks noChangeAspect="1" noChangeArrowheads="1"/>
          </p:cNvPicPr>
          <p:nvPr/>
        </p:nvPicPr>
        <p:blipFill rotWithShape="1">
          <a:blip r:embed="rId4">
            <a:extLst>
              <a:ext uri="{28A0092B-C50C-407E-A947-70E740481C1C}">
                <a14:useLocalDpi xmlns:a14="http://schemas.microsoft.com/office/drawing/2010/main" val="0"/>
              </a:ext>
            </a:extLst>
          </a:blip>
          <a:srcRect l="47896" t="1938" r="2478" b="15787"/>
          <a:stretch/>
        </p:blipFill>
        <p:spPr bwMode="auto">
          <a:xfrm>
            <a:off x="7216725" y="3837599"/>
            <a:ext cx="4698609" cy="288387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Operations on Graphs - Techie Me"/>
          <p:cNvPicPr>
            <a:picLocks noChangeAspect="1" noChangeArrowheads="1"/>
          </p:cNvPicPr>
          <p:nvPr/>
        </p:nvPicPr>
        <p:blipFill rotWithShape="1">
          <a:blip r:embed="rId4">
            <a:extLst>
              <a:ext uri="{28A0092B-C50C-407E-A947-70E740481C1C}">
                <a14:useLocalDpi xmlns:a14="http://schemas.microsoft.com/office/drawing/2010/main" val="0"/>
              </a:ext>
            </a:extLst>
          </a:blip>
          <a:srcRect l="1241" t="1938" r="54011" b="15787"/>
          <a:stretch/>
        </p:blipFill>
        <p:spPr bwMode="auto">
          <a:xfrm>
            <a:off x="3845169" y="1612736"/>
            <a:ext cx="4236720" cy="288387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rotWithShape="1">
          <a:blip r:embed="rId5"/>
          <a:srcRect l="44295"/>
          <a:stretch/>
        </p:blipFill>
        <p:spPr>
          <a:xfrm>
            <a:off x="8402082" y="2237967"/>
            <a:ext cx="1204610" cy="1347537"/>
          </a:xfrm>
          <a:prstGeom prst="rect">
            <a:avLst/>
          </a:prstGeom>
        </p:spPr>
      </p:pic>
    </p:spTree>
    <p:custDataLst>
      <p:tags r:id="rId1"/>
    </p:custDataLst>
    <p:extLst>
      <p:ext uri="{BB962C8B-B14F-4D97-AF65-F5344CB8AC3E}">
        <p14:creationId xmlns:p14="http://schemas.microsoft.com/office/powerpoint/2010/main" val="549307497"/>
      </p:ext>
    </p:extLst>
  </p:cSld>
  <p:clrMapOvr>
    <a:masterClrMapping/>
  </p:clrMapOvr>
  <mc:AlternateContent xmlns:mc="http://schemas.openxmlformats.org/markup-compatibility/2006" xmlns:p14="http://schemas.microsoft.com/office/powerpoint/2010/main">
    <mc:Choice Requires="p14">
      <p:transition spd="slow" p14:dur="2000" advTm="5600"/>
    </mc:Choice>
    <mc:Fallback xmlns="">
      <p:transition spd="slow" advTm="56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19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0BCC9DF3-A57B-4383-B029-339E20DB8691}" type="slidenum">
              <a:rPr lang="en-IE" smtClean="0"/>
              <a:t>23</a:t>
            </a:fld>
            <a:endParaRPr lang="en-IE"/>
          </a:p>
        </p:txBody>
      </p:sp>
      <p:sp>
        <p:nvSpPr>
          <p:cNvPr id="5" name="Title 1">
            <a:extLst>
              <a:ext uri="{FF2B5EF4-FFF2-40B4-BE49-F238E27FC236}">
                <a16:creationId xmlns:a16="http://schemas.microsoft.com/office/drawing/2014/main" id="{B3C830FB-6A84-7A40-A262-26C4832FD198}"/>
              </a:ext>
            </a:extLst>
          </p:cNvPr>
          <p:cNvSpPr txBox="1">
            <a:spLocks/>
          </p:cNvSpPr>
          <p:nvPr/>
        </p:nvSpPr>
        <p:spPr>
          <a:xfrm>
            <a:off x="3996856" y="363219"/>
            <a:ext cx="4063708" cy="79010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ln w="22225">
                  <a:noFill/>
                  <a:prstDash val="solid"/>
                </a:ln>
                <a:solidFill>
                  <a:srgbClr val="102A73"/>
                </a:solidFill>
                <a:latin typeface="Arial Black" panose="020B0A04020102020204" pitchFamily="34" charset="0"/>
              </a:rPr>
              <a:t>Artifacts</a:t>
            </a:r>
          </a:p>
        </p:txBody>
      </p:sp>
      <p:sp>
        <p:nvSpPr>
          <p:cNvPr id="8" name="Title 1">
            <a:extLst>
              <a:ext uri="{FF2B5EF4-FFF2-40B4-BE49-F238E27FC236}">
                <a16:creationId xmlns:a16="http://schemas.microsoft.com/office/drawing/2014/main" id="{B3C830FB-6A84-7A40-A262-26C4832FD198}"/>
              </a:ext>
            </a:extLst>
          </p:cNvPr>
          <p:cNvSpPr txBox="1">
            <a:spLocks/>
          </p:cNvSpPr>
          <p:nvPr/>
        </p:nvSpPr>
        <p:spPr>
          <a:xfrm>
            <a:off x="1965002" y="1715811"/>
            <a:ext cx="4063708" cy="79010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smtClean="0">
                <a:ln w="22225">
                  <a:noFill/>
                  <a:prstDash val="solid"/>
                </a:ln>
                <a:solidFill>
                  <a:srgbClr val="102A73"/>
                </a:solidFill>
                <a:latin typeface="Arial Black" panose="020B0A04020102020204" pitchFamily="34" charset="0"/>
              </a:rPr>
              <a:t>Knowledge</a:t>
            </a:r>
            <a:endParaRPr lang="en-US" sz="3200" b="1" dirty="0">
              <a:ln w="22225">
                <a:noFill/>
                <a:prstDash val="solid"/>
              </a:ln>
              <a:solidFill>
                <a:srgbClr val="102A73"/>
              </a:solidFill>
              <a:latin typeface="Arial Black" panose="020B0A04020102020204" pitchFamily="34" charset="0"/>
            </a:endParaRPr>
          </a:p>
        </p:txBody>
      </p:sp>
      <p:sp>
        <p:nvSpPr>
          <p:cNvPr id="9" name="Title 1">
            <a:extLst>
              <a:ext uri="{FF2B5EF4-FFF2-40B4-BE49-F238E27FC236}">
                <a16:creationId xmlns:a16="http://schemas.microsoft.com/office/drawing/2014/main" id="{B3C830FB-6A84-7A40-A262-26C4832FD198}"/>
              </a:ext>
            </a:extLst>
          </p:cNvPr>
          <p:cNvSpPr txBox="1">
            <a:spLocks/>
          </p:cNvSpPr>
          <p:nvPr/>
        </p:nvSpPr>
        <p:spPr>
          <a:xfrm>
            <a:off x="373578" y="4968167"/>
            <a:ext cx="3296638" cy="54484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smtClean="0">
                <a:ln w="0"/>
                <a:solidFill>
                  <a:schemeClr val="accent1"/>
                </a:solidFill>
                <a:effectLst>
                  <a:outerShdw blurRad="38100" dist="25400" dir="5400000" algn="ctr" rotWithShape="0">
                    <a:srgbClr val="6E747A">
                      <a:alpha val="43000"/>
                    </a:srgbClr>
                  </a:outerShdw>
                </a:effectLst>
                <a:latin typeface="Arial Black" panose="020B0A04020102020204" pitchFamily="34" charset="0"/>
              </a:rPr>
              <a:t>None sense</a:t>
            </a:r>
            <a:endParaRPr lang="en-US" sz="3200" dirty="0">
              <a:ln w="0"/>
              <a:solidFill>
                <a:schemeClr val="accent1"/>
              </a:solidFill>
              <a:effectLst>
                <a:outerShdw blurRad="38100" dist="25400" dir="5400000" algn="ctr" rotWithShape="0">
                  <a:srgbClr val="6E747A">
                    <a:alpha val="43000"/>
                  </a:srgbClr>
                </a:outerShdw>
              </a:effectLst>
              <a:latin typeface="Arial Black" panose="020B0A04020102020204" pitchFamily="34" charset="0"/>
            </a:endParaRPr>
          </a:p>
        </p:txBody>
      </p:sp>
      <p:sp>
        <p:nvSpPr>
          <p:cNvPr id="7" name="Arc 6"/>
          <p:cNvSpPr/>
          <p:nvPr/>
        </p:nvSpPr>
        <p:spPr>
          <a:xfrm rot="2543067">
            <a:off x="2321742" y="2999771"/>
            <a:ext cx="1143972" cy="2019388"/>
          </a:xfrm>
          <a:prstGeom prst="arc">
            <a:avLst>
              <a:gd name="adj1" fmla="val 17201850"/>
              <a:gd name="adj2" fmla="val 3324462"/>
            </a:avLst>
          </a:prstGeom>
          <a:ln w="76200">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E"/>
          </a:p>
        </p:txBody>
      </p:sp>
      <p:sp>
        <p:nvSpPr>
          <p:cNvPr id="12" name="Title 1">
            <a:extLst>
              <a:ext uri="{FF2B5EF4-FFF2-40B4-BE49-F238E27FC236}">
                <a16:creationId xmlns:a16="http://schemas.microsoft.com/office/drawing/2014/main" id="{B3C830FB-6A84-7A40-A262-26C4832FD198}"/>
              </a:ext>
            </a:extLst>
          </p:cNvPr>
          <p:cNvSpPr txBox="1">
            <a:spLocks/>
          </p:cNvSpPr>
          <p:nvPr/>
        </p:nvSpPr>
        <p:spPr>
          <a:xfrm>
            <a:off x="3343576" y="2602238"/>
            <a:ext cx="3296638" cy="54484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smtClean="0">
                <a:ln w="0"/>
                <a:solidFill>
                  <a:schemeClr val="accent1"/>
                </a:solidFill>
                <a:effectLst>
                  <a:outerShdw blurRad="38100" dist="25400" dir="5400000" algn="ctr" rotWithShape="0">
                    <a:srgbClr val="6E747A">
                      <a:alpha val="43000"/>
                    </a:srgbClr>
                  </a:outerShdw>
                </a:effectLst>
                <a:latin typeface="Arial Black" panose="020B0A04020102020204" pitchFamily="34" charset="0"/>
              </a:rPr>
              <a:t>Clear link</a:t>
            </a:r>
            <a:endParaRPr lang="en-US" sz="3200" dirty="0">
              <a:ln w="0"/>
              <a:solidFill>
                <a:schemeClr val="accent1"/>
              </a:solidFill>
              <a:effectLst>
                <a:outerShdw blurRad="38100" dist="25400" dir="5400000" algn="ctr" rotWithShape="0">
                  <a:srgbClr val="6E747A">
                    <a:alpha val="43000"/>
                  </a:srgbClr>
                </a:outerShdw>
              </a:effectLst>
              <a:latin typeface="Arial Black" panose="020B0A04020102020204" pitchFamily="34" charset="0"/>
            </a:endParaRPr>
          </a:p>
        </p:txBody>
      </p:sp>
      <p:sp>
        <p:nvSpPr>
          <p:cNvPr id="13" name="Title 1">
            <a:extLst>
              <a:ext uri="{FF2B5EF4-FFF2-40B4-BE49-F238E27FC236}">
                <a16:creationId xmlns:a16="http://schemas.microsoft.com/office/drawing/2014/main" id="{B3C830FB-6A84-7A40-A262-26C4832FD198}"/>
              </a:ext>
            </a:extLst>
          </p:cNvPr>
          <p:cNvSpPr txBox="1">
            <a:spLocks/>
          </p:cNvSpPr>
          <p:nvPr/>
        </p:nvSpPr>
        <p:spPr>
          <a:xfrm>
            <a:off x="8060564" y="1715811"/>
            <a:ext cx="4063708" cy="79010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smtClean="0">
                <a:ln w="22225">
                  <a:noFill/>
                  <a:prstDash val="solid"/>
                </a:ln>
                <a:solidFill>
                  <a:srgbClr val="102A73"/>
                </a:solidFill>
                <a:latin typeface="Arial Black" panose="020B0A04020102020204" pitchFamily="34" charset="0"/>
              </a:rPr>
              <a:t>Scale</a:t>
            </a:r>
            <a:endParaRPr lang="en-US" sz="3200" b="1" dirty="0">
              <a:ln w="22225">
                <a:noFill/>
                <a:prstDash val="solid"/>
              </a:ln>
              <a:solidFill>
                <a:srgbClr val="102A73"/>
              </a:solidFill>
              <a:latin typeface="Arial Black" panose="020B0A04020102020204" pitchFamily="34" charset="0"/>
            </a:endParaRPr>
          </a:p>
        </p:txBody>
      </p:sp>
      <p:sp>
        <p:nvSpPr>
          <p:cNvPr id="14" name="Title 1">
            <a:extLst>
              <a:ext uri="{FF2B5EF4-FFF2-40B4-BE49-F238E27FC236}">
                <a16:creationId xmlns:a16="http://schemas.microsoft.com/office/drawing/2014/main" id="{B3C830FB-6A84-7A40-A262-26C4832FD198}"/>
              </a:ext>
            </a:extLst>
          </p:cNvPr>
          <p:cNvSpPr txBox="1">
            <a:spLocks/>
          </p:cNvSpPr>
          <p:nvPr/>
        </p:nvSpPr>
        <p:spPr>
          <a:xfrm>
            <a:off x="7286171" y="2795981"/>
            <a:ext cx="3872979" cy="54484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smtClean="0">
                <a:ln w="0"/>
                <a:solidFill>
                  <a:schemeClr val="accent1"/>
                </a:solidFill>
                <a:effectLst>
                  <a:outerShdw blurRad="38100" dist="25400" dir="5400000" algn="ctr" rotWithShape="0">
                    <a:srgbClr val="6E747A">
                      <a:alpha val="43000"/>
                    </a:srgbClr>
                  </a:outerShdw>
                </a:effectLst>
                <a:latin typeface="Arial Black" panose="020B0A04020102020204" pitchFamily="34" charset="0"/>
              </a:rPr>
              <a:t>Tuning number of input nodes</a:t>
            </a:r>
            <a:endParaRPr lang="en-US" sz="3200" dirty="0">
              <a:ln w="0"/>
              <a:solidFill>
                <a:schemeClr val="accent1"/>
              </a:solidFill>
              <a:effectLst>
                <a:outerShdw blurRad="38100" dist="25400" dir="5400000" algn="ctr" rotWithShape="0">
                  <a:srgbClr val="6E747A">
                    <a:alpha val="43000"/>
                  </a:srgbClr>
                </a:outerShdw>
              </a:effectLst>
              <a:latin typeface="Arial Black" panose="020B0A04020102020204" pitchFamily="34" charset="0"/>
            </a:endParaRPr>
          </a:p>
        </p:txBody>
      </p:sp>
      <p:sp>
        <p:nvSpPr>
          <p:cNvPr id="16" name="Title 1">
            <a:extLst>
              <a:ext uri="{FF2B5EF4-FFF2-40B4-BE49-F238E27FC236}">
                <a16:creationId xmlns:a16="http://schemas.microsoft.com/office/drawing/2014/main" id="{B3C830FB-6A84-7A40-A262-26C4832FD198}"/>
              </a:ext>
            </a:extLst>
          </p:cNvPr>
          <p:cNvSpPr txBox="1">
            <a:spLocks/>
          </p:cNvSpPr>
          <p:nvPr/>
        </p:nvSpPr>
        <p:spPr>
          <a:xfrm>
            <a:off x="7286171" y="4731336"/>
            <a:ext cx="4227286" cy="54484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ln w="0"/>
                <a:solidFill>
                  <a:schemeClr val="accent1"/>
                </a:solidFill>
                <a:effectLst>
                  <a:outerShdw blurRad="38100" dist="25400" dir="5400000" algn="ctr" rotWithShape="0">
                    <a:srgbClr val="6E747A">
                      <a:alpha val="43000"/>
                    </a:srgbClr>
                  </a:outerShdw>
                </a:effectLst>
                <a:latin typeface="Arial Black" panose="020B0A04020102020204" pitchFamily="34" charset="0"/>
              </a:rPr>
              <a:t>High-throughput</a:t>
            </a:r>
          </a:p>
        </p:txBody>
      </p:sp>
      <p:sp>
        <p:nvSpPr>
          <p:cNvPr id="10" name="Rectangle 9"/>
          <p:cNvSpPr/>
          <p:nvPr/>
        </p:nvSpPr>
        <p:spPr>
          <a:xfrm>
            <a:off x="8589216" y="5328345"/>
            <a:ext cx="2569934" cy="369332"/>
          </a:xfrm>
          <a:prstGeom prst="rect">
            <a:avLst/>
          </a:prstGeom>
        </p:spPr>
        <p:txBody>
          <a:bodyPr wrap="none">
            <a:spAutoFit/>
          </a:bodyPr>
          <a:lstStyle/>
          <a:p>
            <a:r>
              <a:rPr lang="en-IE" b="1" dirty="0">
                <a:solidFill>
                  <a:srgbClr val="102A73"/>
                </a:solidFill>
                <a:latin typeface="Helvetica Neue"/>
              </a:rPr>
              <a:t>Loop Invariant Proofs</a:t>
            </a:r>
            <a:endParaRPr lang="en-IE" b="1" i="0" dirty="0">
              <a:solidFill>
                <a:srgbClr val="102A73"/>
              </a:solidFill>
              <a:effectLst/>
              <a:latin typeface="Helvetica Neue"/>
            </a:endParaRPr>
          </a:p>
        </p:txBody>
      </p:sp>
    </p:spTree>
    <p:custDataLst>
      <p:tags r:id="rId1"/>
    </p:custDataLst>
    <p:extLst>
      <p:ext uri="{BB962C8B-B14F-4D97-AF65-F5344CB8AC3E}">
        <p14:creationId xmlns:p14="http://schemas.microsoft.com/office/powerpoint/2010/main" val="1111668301"/>
      </p:ext>
    </p:extLst>
  </p:cSld>
  <p:clrMapOvr>
    <a:masterClrMapping/>
  </p:clrMapOvr>
  <mc:AlternateContent xmlns:mc="http://schemas.openxmlformats.org/markup-compatibility/2006" xmlns:p14="http://schemas.microsoft.com/office/powerpoint/2010/main">
    <mc:Choice Requires="p14">
      <p:transition spd="slow" p14:dur="2000" advTm="185975"/>
    </mc:Choice>
    <mc:Fallback xmlns="">
      <p:transition spd="slow" advTm="18597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500"/>
                                        <p:tgtEl>
                                          <p:spTgt spid="12"/>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500"/>
                                        <p:tgtEl>
                                          <p:spTgt spid="13"/>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500"/>
                                        <p:tgtEl>
                                          <p:spTgt spid="14"/>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16"/>
                                        </p:tgtEl>
                                        <p:attrNameLst>
                                          <p:attrName>style.visibility</p:attrName>
                                        </p:attrNameLst>
                                      </p:cBhvr>
                                      <p:to>
                                        <p:strVal val="visible"/>
                                      </p:to>
                                    </p:set>
                                    <p:animEffect transition="in" filter="fade">
                                      <p:cBhvr>
                                        <p:cTn id="41" dur="500"/>
                                        <p:tgtEl>
                                          <p:spTgt spid="16"/>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10"/>
                                        </p:tgtEl>
                                        <p:attrNameLst>
                                          <p:attrName>style.visibility</p:attrName>
                                        </p:attrNameLst>
                                      </p:cBhvr>
                                      <p:to>
                                        <p:strVal val="visible"/>
                                      </p:to>
                                    </p:set>
                                    <p:animEffect transition="in" filter="fade">
                                      <p:cBhvr>
                                        <p:cTn id="4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9" grpId="0"/>
      <p:bldP spid="7" grpId="0" animBg="1"/>
      <p:bldP spid="12" grpId="0"/>
      <p:bldP spid="13" grpId="0"/>
      <p:bldP spid="14" grpId="0"/>
      <p:bldP spid="16" grpId="0"/>
      <p:bldP spid="10"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00A2F1-9B04-F941-94F5-6C92832DA8D3}"/>
              </a:ext>
            </a:extLst>
          </p:cNvPr>
          <p:cNvSpPr>
            <a:spLocks noGrp="1"/>
          </p:cNvSpPr>
          <p:nvPr>
            <p:ph type="ctrTitle"/>
          </p:nvPr>
        </p:nvSpPr>
        <p:spPr/>
        <p:txBody>
          <a:bodyPr/>
          <a:lstStyle/>
          <a:p>
            <a:r>
              <a:rPr lang="en-IE" dirty="0"/>
              <a:t>Acknowledgements</a:t>
            </a:r>
            <a:endParaRPr lang="en-US" dirty="0"/>
          </a:p>
        </p:txBody>
      </p:sp>
      <p:sp>
        <p:nvSpPr>
          <p:cNvPr id="3" name="Text Placeholder 2">
            <a:extLst>
              <a:ext uri="{FF2B5EF4-FFF2-40B4-BE49-F238E27FC236}">
                <a16:creationId xmlns:a16="http://schemas.microsoft.com/office/drawing/2014/main" id="{E9801308-108F-6041-A4EC-35646A31AF6E}"/>
              </a:ext>
            </a:extLst>
          </p:cNvPr>
          <p:cNvSpPr>
            <a:spLocks noGrp="1"/>
          </p:cNvSpPr>
          <p:nvPr>
            <p:ph type="body" idx="10"/>
          </p:nvPr>
        </p:nvSpPr>
        <p:spPr/>
        <p:txBody>
          <a:bodyPr/>
          <a:lstStyle/>
          <a:p>
            <a:r>
              <a:rPr lang="en-US" dirty="0"/>
              <a:t>This presentation has emanated from research conducted with the financial support of Science Foundation Ireland under Grant number [18/CRT/6214 ]</a:t>
            </a:r>
          </a:p>
        </p:txBody>
      </p:sp>
    </p:spTree>
    <p:extLst>
      <p:ext uri="{BB962C8B-B14F-4D97-AF65-F5344CB8AC3E}">
        <p14:creationId xmlns:p14="http://schemas.microsoft.com/office/powerpoint/2010/main" val="47151431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E"/>
          </a:p>
        </p:txBody>
      </p:sp>
      <p:sp>
        <p:nvSpPr>
          <p:cNvPr id="3" name="Slide Number Placeholder 2"/>
          <p:cNvSpPr>
            <a:spLocks noGrp="1"/>
          </p:cNvSpPr>
          <p:nvPr>
            <p:ph type="sldNum" sz="quarter" idx="12"/>
          </p:nvPr>
        </p:nvSpPr>
        <p:spPr/>
        <p:txBody>
          <a:bodyPr/>
          <a:lstStyle/>
          <a:p>
            <a:fld id="{0BCC9DF3-A57B-4383-B029-339E20DB8691}" type="slidenum">
              <a:rPr lang="en-IE" smtClean="0"/>
              <a:t>25</a:t>
            </a:fld>
            <a:endParaRPr lang="en-IE"/>
          </a:p>
        </p:txBody>
      </p:sp>
    </p:spTree>
    <p:extLst>
      <p:ext uri="{BB962C8B-B14F-4D97-AF65-F5344CB8AC3E}">
        <p14:creationId xmlns:p14="http://schemas.microsoft.com/office/powerpoint/2010/main" val="109569378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BCC9DF3-A57B-4383-B029-339E20DB8691}" type="slidenum">
              <a:rPr lang="en-IE" smtClean="0"/>
              <a:t>26</a:t>
            </a:fld>
            <a:endParaRPr lang="en-IE"/>
          </a:p>
        </p:txBody>
      </p:sp>
      <p:sp>
        <p:nvSpPr>
          <p:cNvPr id="7" name="Oval 6"/>
          <p:cNvSpPr/>
          <p:nvPr/>
        </p:nvSpPr>
        <p:spPr>
          <a:xfrm>
            <a:off x="542533" y="1702191"/>
            <a:ext cx="864236" cy="815926"/>
          </a:xfrm>
          <a:prstGeom prst="ellipse">
            <a:avLst/>
          </a:prstGeom>
          <a:ln w="76200">
            <a:solidFill>
              <a:srgbClr val="102A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8" name="Oval 7"/>
          <p:cNvSpPr/>
          <p:nvPr/>
        </p:nvSpPr>
        <p:spPr>
          <a:xfrm>
            <a:off x="3778102" y="225083"/>
            <a:ext cx="864236" cy="815926"/>
          </a:xfrm>
          <a:prstGeom prst="ellipse">
            <a:avLst/>
          </a:prstGeom>
          <a:ln w="76200">
            <a:solidFill>
              <a:srgbClr val="102A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12" name="Oval 11"/>
          <p:cNvSpPr/>
          <p:nvPr/>
        </p:nvSpPr>
        <p:spPr>
          <a:xfrm>
            <a:off x="1710151" y="225083"/>
            <a:ext cx="864236" cy="815926"/>
          </a:xfrm>
          <a:prstGeom prst="ellipse">
            <a:avLst/>
          </a:prstGeom>
          <a:ln w="76200">
            <a:solidFill>
              <a:srgbClr val="102A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pic>
        <p:nvPicPr>
          <p:cNvPr id="1026" name="Picture 2" descr="Muscle clipart. Free download transparent .PNG | Creazilla"/>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20047272">
            <a:off x="240500" y="1685971"/>
            <a:ext cx="841363" cy="23768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Muscle clipart. Free download transparent .PNG | Creazilla"/>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20047272">
            <a:off x="3451913" y="223664"/>
            <a:ext cx="841363" cy="237685"/>
          </a:xfrm>
          <a:prstGeom prst="rect">
            <a:avLst/>
          </a:prstGeom>
          <a:noFill/>
          <a:extLst>
            <a:ext uri="{909E8E84-426E-40DD-AFC4-6F175D3DCCD1}">
              <a14:hiddenFill xmlns:a14="http://schemas.microsoft.com/office/drawing/2010/main">
                <a:solidFill>
                  <a:srgbClr val="FFFFFF"/>
                </a:solidFill>
              </a14:hiddenFill>
            </a:ext>
          </a:extLst>
        </p:spPr>
      </p:pic>
      <p:sp>
        <p:nvSpPr>
          <p:cNvPr id="50" name="Title 1">
            <a:extLst>
              <a:ext uri="{FF2B5EF4-FFF2-40B4-BE49-F238E27FC236}">
                <a16:creationId xmlns:a16="http://schemas.microsoft.com/office/drawing/2014/main" id="{B3C830FB-6A84-7A40-A262-26C4832FD198}"/>
              </a:ext>
            </a:extLst>
          </p:cNvPr>
          <p:cNvSpPr txBox="1">
            <a:spLocks/>
          </p:cNvSpPr>
          <p:nvPr/>
        </p:nvSpPr>
        <p:spPr>
          <a:xfrm>
            <a:off x="7049768" y="250901"/>
            <a:ext cx="4063708" cy="79010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smtClean="0">
                <a:ln w="22225">
                  <a:noFill/>
                  <a:prstDash val="solid"/>
                </a:ln>
                <a:solidFill>
                  <a:srgbClr val="102A73"/>
                </a:solidFill>
                <a:latin typeface="Arial Black" panose="020B0A04020102020204" pitchFamily="34" charset="0"/>
              </a:rPr>
              <a:t>miRNAs</a:t>
            </a:r>
            <a:endParaRPr lang="en-US" b="1" dirty="0">
              <a:ln w="22225">
                <a:noFill/>
                <a:prstDash val="solid"/>
              </a:ln>
              <a:solidFill>
                <a:srgbClr val="102A73"/>
              </a:solidFill>
              <a:latin typeface="Arial Black" panose="020B0A04020102020204" pitchFamily="34" charset="0"/>
            </a:endParaRPr>
          </a:p>
        </p:txBody>
      </p:sp>
    </p:spTree>
    <p:extLst>
      <p:ext uri="{BB962C8B-B14F-4D97-AF65-F5344CB8AC3E}">
        <p14:creationId xmlns:p14="http://schemas.microsoft.com/office/powerpoint/2010/main" val="12755004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wipe(left)">
                                      <p:cBhvr>
                                        <p:cTn id="7" dur="500"/>
                                        <p:tgtEl>
                                          <p:spTgt spid="5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2" grpId="0" animBg="1"/>
      <p:bldP spid="50"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BCC9DF3-A57B-4383-B029-339E20DB8691}" type="slidenum">
              <a:rPr lang="en-IE" smtClean="0"/>
              <a:t>27</a:t>
            </a:fld>
            <a:endParaRPr lang="en-IE"/>
          </a:p>
        </p:txBody>
      </p:sp>
      <p:sp>
        <p:nvSpPr>
          <p:cNvPr id="7" name="Oval 6"/>
          <p:cNvSpPr/>
          <p:nvPr/>
        </p:nvSpPr>
        <p:spPr>
          <a:xfrm>
            <a:off x="542533" y="1702191"/>
            <a:ext cx="864236" cy="815926"/>
          </a:xfrm>
          <a:prstGeom prst="ellipse">
            <a:avLst/>
          </a:prstGeom>
          <a:solidFill>
            <a:srgbClr val="B3BCD5"/>
          </a:solidFill>
          <a:ln w="76200">
            <a:solidFill>
              <a:srgbClr val="ACACD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8" name="Oval 7"/>
          <p:cNvSpPr/>
          <p:nvPr/>
        </p:nvSpPr>
        <p:spPr>
          <a:xfrm>
            <a:off x="3778102" y="225083"/>
            <a:ext cx="864236" cy="815926"/>
          </a:xfrm>
          <a:prstGeom prst="ellipse">
            <a:avLst/>
          </a:prstGeom>
          <a:solidFill>
            <a:srgbClr val="B3BCD5"/>
          </a:solidFill>
          <a:ln w="76200">
            <a:solidFill>
              <a:srgbClr val="ACACD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9" name="Oval 8"/>
          <p:cNvSpPr/>
          <p:nvPr/>
        </p:nvSpPr>
        <p:spPr>
          <a:xfrm>
            <a:off x="1406769" y="3618842"/>
            <a:ext cx="1167618" cy="1167618"/>
          </a:xfrm>
          <a:prstGeom prst="ellipse">
            <a:avLst/>
          </a:prstGeom>
          <a:solidFill>
            <a:srgbClr val="6743ED"/>
          </a:solidFill>
          <a:ln w="76200">
            <a:solidFill>
              <a:srgbClr val="102A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ln w="76200">
                <a:solidFill>
                  <a:schemeClr val="tx1"/>
                </a:solidFill>
              </a:ln>
            </a:endParaRPr>
          </a:p>
        </p:txBody>
      </p:sp>
      <p:sp>
        <p:nvSpPr>
          <p:cNvPr id="10" name="Oval 9"/>
          <p:cNvSpPr/>
          <p:nvPr/>
        </p:nvSpPr>
        <p:spPr>
          <a:xfrm>
            <a:off x="3382107" y="3894359"/>
            <a:ext cx="1167618" cy="1167618"/>
          </a:xfrm>
          <a:prstGeom prst="ellipse">
            <a:avLst/>
          </a:prstGeom>
          <a:solidFill>
            <a:srgbClr val="6743ED"/>
          </a:solidFill>
          <a:ln w="76200">
            <a:solidFill>
              <a:srgbClr val="102A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ln w="76200">
                <a:solidFill>
                  <a:schemeClr val="tx1"/>
                </a:solidFill>
              </a:ln>
            </a:endParaRPr>
          </a:p>
        </p:txBody>
      </p:sp>
      <p:sp>
        <p:nvSpPr>
          <p:cNvPr id="11" name="Oval 10"/>
          <p:cNvSpPr/>
          <p:nvPr/>
        </p:nvSpPr>
        <p:spPr>
          <a:xfrm>
            <a:off x="5737272" y="1223890"/>
            <a:ext cx="1167618" cy="1167618"/>
          </a:xfrm>
          <a:prstGeom prst="ellipse">
            <a:avLst/>
          </a:prstGeom>
          <a:solidFill>
            <a:srgbClr val="6743ED"/>
          </a:solidFill>
          <a:ln w="76200">
            <a:solidFill>
              <a:srgbClr val="102A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ln w="76200">
                <a:solidFill>
                  <a:schemeClr val="tx1"/>
                </a:solidFill>
              </a:ln>
            </a:endParaRPr>
          </a:p>
        </p:txBody>
      </p:sp>
      <p:sp>
        <p:nvSpPr>
          <p:cNvPr id="12" name="Oval 11"/>
          <p:cNvSpPr/>
          <p:nvPr/>
        </p:nvSpPr>
        <p:spPr>
          <a:xfrm>
            <a:off x="1710151" y="225083"/>
            <a:ext cx="864236" cy="815926"/>
          </a:xfrm>
          <a:prstGeom prst="ellipse">
            <a:avLst/>
          </a:prstGeom>
          <a:solidFill>
            <a:srgbClr val="B3BCD5"/>
          </a:solidFill>
          <a:ln w="76200">
            <a:solidFill>
              <a:srgbClr val="ACACD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pic>
        <p:nvPicPr>
          <p:cNvPr id="1026" name="Picture 2" descr="Muscle clipart. Free download transparent .PNG | Creazilla"/>
          <p:cNvPicPr>
            <a:picLocks noChangeAspect="1" noChangeArrowheads="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20047272">
            <a:off x="240500" y="1685971"/>
            <a:ext cx="841363" cy="23768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Muscle clipart. Free download transparent .PNG | Creazilla"/>
          <p:cNvPicPr>
            <a:picLocks noChangeAspect="1" noChangeArrowheads="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20047272">
            <a:off x="3451913" y="223664"/>
            <a:ext cx="841363" cy="237685"/>
          </a:xfrm>
          <a:prstGeom prst="rect">
            <a:avLst/>
          </a:prstGeom>
          <a:noFill/>
          <a:extLst>
            <a:ext uri="{909E8E84-426E-40DD-AFC4-6F175D3DCCD1}">
              <a14:hiddenFill xmlns:a14="http://schemas.microsoft.com/office/drawing/2010/main">
                <a:solidFill>
                  <a:srgbClr val="FFFFFF"/>
                </a:solidFill>
              </a14:hiddenFill>
            </a:ext>
          </a:extLst>
        </p:spPr>
      </p:pic>
      <p:sp>
        <p:nvSpPr>
          <p:cNvPr id="29" name="Title 1">
            <a:extLst>
              <a:ext uri="{FF2B5EF4-FFF2-40B4-BE49-F238E27FC236}">
                <a16:creationId xmlns:a16="http://schemas.microsoft.com/office/drawing/2014/main" id="{B3C830FB-6A84-7A40-A262-26C4832FD198}"/>
              </a:ext>
            </a:extLst>
          </p:cNvPr>
          <p:cNvSpPr txBox="1">
            <a:spLocks/>
          </p:cNvSpPr>
          <p:nvPr/>
        </p:nvSpPr>
        <p:spPr>
          <a:xfrm>
            <a:off x="2066423" y="5805282"/>
            <a:ext cx="4063708" cy="79010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smtClean="0">
                <a:ln w="22225">
                  <a:noFill/>
                  <a:prstDash val="solid"/>
                </a:ln>
                <a:solidFill>
                  <a:srgbClr val="102A73"/>
                </a:solidFill>
                <a:latin typeface="Arial Black" panose="020B0A04020102020204" pitchFamily="34" charset="0"/>
              </a:rPr>
              <a:t>Tissues</a:t>
            </a:r>
            <a:endParaRPr lang="en-US" b="1" dirty="0">
              <a:ln w="22225">
                <a:noFill/>
                <a:prstDash val="solid"/>
              </a:ln>
              <a:solidFill>
                <a:srgbClr val="102A73"/>
              </a:solidFill>
              <a:latin typeface="Arial Black" panose="020B0A04020102020204" pitchFamily="34" charset="0"/>
            </a:endParaRPr>
          </a:p>
        </p:txBody>
      </p:sp>
    </p:spTree>
    <p:extLst>
      <p:ext uri="{BB962C8B-B14F-4D97-AF65-F5344CB8AC3E}">
        <p14:creationId xmlns:p14="http://schemas.microsoft.com/office/powerpoint/2010/main" val="2614386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left)">
                                      <p:cBhvr>
                                        <p:cTn id="7" dur="500"/>
                                        <p:tgtEl>
                                          <p:spTgt spid="29"/>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left)">
                                      <p:cBhvr>
                                        <p:cTn id="10" dur="500"/>
                                        <p:tgtEl>
                                          <p:spTgt spid="9"/>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wipe(left)">
                                      <p:cBhvr>
                                        <p:cTn id="13" dur="500"/>
                                        <p:tgtEl>
                                          <p:spTgt spid="10"/>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wipe(left)">
                                      <p:cBhvr>
                                        <p:cTn id="1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29"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BCC9DF3-A57B-4383-B029-339E20DB8691}" type="slidenum">
              <a:rPr lang="en-IE" smtClean="0"/>
              <a:t>28</a:t>
            </a:fld>
            <a:endParaRPr lang="en-IE"/>
          </a:p>
        </p:txBody>
      </p:sp>
      <p:sp>
        <p:nvSpPr>
          <p:cNvPr id="3" name="Oval 2"/>
          <p:cNvSpPr/>
          <p:nvPr/>
        </p:nvSpPr>
        <p:spPr>
          <a:xfrm>
            <a:off x="7442982" y="5141742"/>
            <a:ext cx="1167618" cy="1167618"/>
          </a:xfrm>
          <a:prstGeom prst="ellipse">
            <a:avLst/>
          </a:prstGeom>
          <a:solidFill>
            <a:srgbClr val="D542EE"/>
          </a:solidFill>
          <a:ln w="76200">
            <a:solidFill>
              <a:srgbClr val="102A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ln w="76200">
                <a:solidFill>
                  <a:schemeClr val="tx1"/>
                </a:solidFill>
              </a:ln>
            </a:endParaRPr>
          </a:p>
        </p:txBody>
      </p:sp>
      <p:sp>
        <p:nvSpPr>
          <p:cNvPr id="4" name="Oval 3"/>
          <p:cNvSpPr/>
          <p:nvPr/>
        </p:nvSpPr>
        <p:spPr>
          <a:xfrm>
            <a:off x="8210844" y="3310550"/>
            <a:ext cx="1167618" cy="1167618"/>
          </a:xfrm>
          <a:prstGeom prst="ellipse">
            <a:avLst/>
          </a:prstGeom>
          <a:solidFill>
            <a:srgbClr val="D542EE"/>
          </a:solidFill>
          <a:ln w="76200">
            <a:solidFill>
              <a:srgbClr val="102A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ln w="76200">
                <a:solidFill>
                  <a:schemeClr val="tx1"/>
                </a:solidFill>
              </a:ln>
            </a:endParaRPr>
          </a:p>
        </p:txBody>
      </p:sp>
      <p:sp>
        <p:nvSpPr>
          <p:cNvPr id="5" name="Oval 4"/>
          <p:cNvSpPr/>
          <p:nvPr/>
        </p:nvSpPr>
        <p:spPr>
          <a:xfrm>
            <a:off x="10186182" y="3618842"/>
            <a:ext cx="1167618" cy="1167618"/>
          </a:xfrm>
          <a:prstGeom prst="ellipse">
            <a:avLst/>
          </a:prstGeom>
          <a:solidFill>
            <a:srgbClr val="D542EE"/>
          </a:solidFill>
          <a:ln w="76200">
            <a:solidFill>
              <a:srgbClr val="102A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ln w="76200">
                <a:solidFill>
                  <a:schemeClr val="tx1"/>
                </a:solidFill>
              </a:ln>
            </a:endParaRPr>
          </a:p>
        </p:txBody>
      </p:sp>
      <p:sp>
        <p:nvSpPr>
          <p:cNvPr id="6" name="Oval 5"/>
          <p:cNvSpPr/>
          <p:nvPr/>
        </p:nvSpPr>
        <p:spPr>
          <a:xfrm>
            <a:off x="9398391" y="5198160"/>
            <a:ext cx="1167618" cy="1167618"/>
          </a:xfrm>
          <a:prstGeom prst="ellipse">
            <a:avLst/>
          </a:prstGeom>
          <a:solidFill>
            <a:srgbClr val="D542EE"/>
          </a:solidFill>
          <a:ln w="76200">
            <a:solidFill>
              <a:srgbClr val="102A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ln w="76200">
                <a:solidFill>
                  <a:schemeClr val="tx1"/>
                </a:solidFill>
              </a:ln>
            </a:endParaRPr>
          </a:p>
        </p:txBody>
      </p:sp>
      <p:sp>
        <p:nvSpPr>
          <p:cNvPr id="7" name="Oval 6"/>
          <p:cNvSpPr/>
          <p:nvPr/>
        </p:nvSpPr>
        <p:spPr>
          <a:xfrm>
            <a:off x="542533" y="1702191"/>
            <a:ext cx="864236" cy="815926"/>
          </a:xfrm>
          <a:prstGeom prst="ellipse">
            <a:avLst/>
          </a:prstGeom>
          <a:solidFill>
            <a:srgbClr val="B3BCD5"/>
          </a:solidFill>
          <a:ln w="76200">
            <a:solidFill>
              <a:srgbClr val="ACACD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8" name="Oval 7"/>
          <p:cNvSpPr/>
          <p:nvPr/>
        </p:nvSpPr>
        <p:spPr>
          <a:xfrm>
            <a:off x="3778102" y="225083"/>
            <a:ext cx="864236" cy="815926"/>
          </a:xfrm>
          <a:prstGeom prst="ellipse">
            <a:avLst/>
          </a:prstGeom>
          <a:solidFill>
            <a:srgbClr val="B3BCD5"/>
          </a:solidFill>
          <a:ln w="76200">
            <a:solidFill>
              <a:srgbClr val="ACACD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9" name="Oval 8"/>
          <p:cNvSpPr/>
          <p:nvPr/>
        </p:nvSpPr>
        <p:spPr>
          <a:xfrm>
            <a:off x="1406769" y="3618842"/>
            <a:ext cx="1167618" cy="1167618"/>
          </a:xfrm>
          <a:prstGeom prst="ellipse">
            <a:avLst/>
          </a:prstGeom>
          <a:solidFill>
            <a:srgbClr val="BAB0D8"/>
          </a:solidFill>
          <a:ln w="76200">
            <a:solidFill>
              <a:srgbClr val="ACACD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ln w="76200">
                <a:solidFill>
                  <a:schemeClr val="tx1"/>
                </a:solidFill>
              </a:ln>
            </a:endParaRPr>
          </a:p>
        </p:txBody>
      </p:sp>
      <p:sp>
        <p:nvSpPr>
          <p:cNvPr id="10" name="Oval 9"/>
          <p:cNvSpPr/>
          <p:nvPr/>
        </p:nvSpPr>
        <p:spPr>
          <a:xfrm>
            <a:off x="3382107" y="3894359"/>
            <a:ext cx="1167618" cy="1167618"/>
          </a:xfrm>
          <a:prstGeom prst="ellipse">
            <a:avLst/>
          </a:prstGeom>
          <a:solidFill>
            <a:srgbClr val="BAB0D8"/>
          </a:solidFill>
          <a:ln w="76200">
            <a:solidFill>
              <a:srgbClr val="ACACD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ln w="76200">
                <a:solidFill>
                  <a:schemeClr val="tx1"/>
                </a:solidFill>
              </a:ln>
            </a:endParaRPr>
          </a:p>
        </p:txBody>
      </p:sp>
      <p:sp>
        <p:nvSpPr>
          <p:cNvPr id="11" name="Oval 10"/>
          <p:cNvSpPr/>
          <p:nvPr/>
        </p:nvSpPr>
        <p:spPr>
          <a:xfrm>
            <a:off x="5737272" y="1223890"/>
            <a:ext cx="1167618" cy="1167618"/>
          </a:xfrm>
          <a:prstGeom prst="ellipse">
            <a:avLst/>
          </a:prstGeom>
          <a:solidFill>
            <a:srgbClr val="BAB0D8"/>
          </a:solidFill>
          <a:ln w="76200">
            <a:solidFill>
              <a:srgbClr val="ACACD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ln w="76200">
                <a:solidFill>
                  <a:schemeClr val="tx1"/>
                </a:solidFill>
              </a:ln>
            </a:endParaRPr>
          </a:p>
        </p:txBody>
      </p:sp>
      <p:sp>
        <p:nvSpPr>
          <p:cNvPr id="12" name="Oval 11"/>
          <p:cNvSpPr/>
          <p:nvPr/>
        </p:nvSpPr>
        <p:spPr>
          <a:xfrm>
            <a:off x="1710151" y="225083"/>
            <a:ext cx="864236" cy="815926"/>
          </a:xfrm>
          <a:prstGeom prst="ellipse">
            <a:avLst/>
          </a:prstGeom>
          <a:solidFill>
            <a:srgbClr val="B3BCD5"/>
          </a:solidFill>
          <a:ln w="76200">
            <a:solidFill>
              <a:srgbClr val="ACACD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pic>
        <p:nvPicPr>
          <p:cNvPr id="1026" name="Picture 2" descr="Muscle clipart. Free download transparent .PNG | Creazilla"/>
          <p:cNvPicPr>
            <a:picLocks noChangeAspect="1" noChangeArrowheads="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20047272">
            <a:off x="240500" y="1685971"/>
            <a:ext cx="841363" cy="23768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Muscle clipart. Free download transparent .PNG | Creazilla"/>
          <p:cNvPicPr>
            <a:picLocks noChangeAspect="1" noChangeArrowheads="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20047272">
            <a:off x="3451913" y="223664"/>
            <a:ext cx="841363" cy="237685"/>
          </a:xfrm>
          <a:prstGeom prst="rect">
            <a:avLst/>
          </a:prstGeom>
          <a:noFill/>
          <a:extLst>
            <a:ext uri="{909E8E84-426E-40DD-AFC4-6F175D3DCCD1}">
              <a14:hiddenFill xmlns:a14="http://schemas.microsoft.com/office/drawing/2010/main">
                <a:solidFill>
                  <a:srgbClr val="FFFFFF"/>
                </a:solidFill>
              </a14:hiddenFill>
            </a:ext>
          </a:extLst>
        </p:spPr>
      </p:pic>
      <p:sp>
        <p:nvSpPr>
          <p:cNvPr id="29" name="Title 1">
            <a:extLst>
              <a:ext uri="{FF2B5EF4-FFF2-40B4-BE49-F238E27FC236}">
                <a16:creationId xmlns:a16="http://schemas.microsoft.com/office/drawing/2014/main" id="{B3C830FB-6A84-7A40-A262-26C4832FD198}"/>
              </a:ext>
            </a:extLst>
          </p:cNvPr>
          <p:cNvSpPr txBox="1">
            <a:spLocks/>
          </p:cNvSpPr>
          <p:nvPr/>
        </p:nvSpPr>
        <p:spPr>
          <a:xfrm>
            <a:off x="8210844" y="2095353"/>
            <a:ext cx="4063708" cy="79010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smtClean="0">
                <a:ln w="22225">
                  <a:noFill/>
                  <a:prstDash val="solid"/>
                </a:ln>
                <a:solidFill>
                  <a:srgbClr val="102A73"/>
                </a:solidFill>
                <a:latin typeface="Arial Black" panose="020B0A04020102020204" pitchFamily="34" charset="0"/>
              </a:rPr>
              <a:t>Conditions</a:t>
            </a:r>
            <a:endParaRPr lang="en-US" b="1" dirty="0">
              <a:ln w="22225">
                <a:noFill/>
                <a:prstDash val="solid"/>
              </a:ln>
              <a:solidFill>
                <a:srgbClr val="102A73"/>
              </a:solidFill>
              <a:latin typeface="Arial Black" panose="020B0A04020102020204" pitchFamily="34" charset="0"/>
            </a:endParaRPr>
          </a:p>
        </p:txBody>
      </p:sp>
    </p:spTree>
    <p:extLst>
      <p:ext uri="{BB962C8B-B14F-4D97-AF65-F5344CB8AC3E}">
        <p14:creationId xmlns:p14="http://schemas.microsoft.com/office/powerpoint/2010/main" val="4151492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left)">
                                      <p:cBhvr>
                                        <p:cTn id="7" dur="500"/>
                                        <p:tgtEl>
                                          <p:spTgt spid="29"/>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wipe(left)">
                                      <p:cBhvr>
                                        <p:cTn id="13" dur="500"/>
                                        <p:tgtEl>
                                          <p:spTgt spid="3"/>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wipe(left)">
                                      <p:cBhvr>
                                        <p:cTn id="16" dur="500"/>
                                        <p:tgtEl>
                                          <p:spTgt spid="6"/>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wipe(left)">
                                      <p:cBhvr>
                                        <p:cTn id="1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29"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BCC9DF3-A57B-4383-B029-339E20DB8691}" type="slidenum">
              <a:rPr lang="en-IE" smtClean="0"/>
              <a:t>29</a:t>
            </a:fld>
            <a:endParaRPr lang="en-IE"/>
          </a:p>
        </p:txBody>
      </p:sp>
      <p:sp>
        <p:nvSpPr>
          <p:cNvPr id="3" name="Oval 2"/>
          <p:cNvSpPr/>
          <p:nvPr/>
        </p:nvSpPr>
        <p:spPr>
          <a:xfrm>
            <a:off x="7442982" y="5141742"/>
            <a:ext cx="1167618" cy="1167618"/>
          </a:xfrm>
          <a:prstGeom prst="ellipse">
            <a:avLst/>
          </a:prstGeom>
          <a:solidFill>
            <a:srgbClr val="D542EE"/>
          </a:solidFill>
          <a:ln w="76200">
            <a:solidFill>
              <a:srgbClr val="102A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ln w="76200">
                <a:solidFill>
                  <a:schemeClr val="tx1"/>
                </a:solidFill>
              </a:ln>
            </a:endParaRPr>
          </a:p>
        </p:txBody>
      </p:sp>
      <p:sp>
        <p:nvSpPr>
          <p:cNvPr id="4" name="Oval 3"/>
          <p:cNvSpPr/>
          <p:nvPr/>
        </p:nvSpPr>
        <p:spPr>
          <a:xfrm>
            <a:off x="8210844" y="3310550"/>
            <a:ext cx="1167618" cy="1167618"/>
          </a:xfrm>
          <a:prstGeom prst="ellipse">
            <a:avLst/>
          </a:prstGeom>
          <a:solidFill>
            <a:srgbClr val="D542EE"/>
          </a:solidFill>
          <a:ln w="76200">
            <a:solidFill>
              <a:srgbClr val="102A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ln w="76200">
                <a:solidFill>
                  <a:schemeClr val="tx1"/>
                </a:solidFill>
              </a:ln>
            </a:endParaRPr>
          </a:p>
        </p:txBody>
      </p:sp>
      <p:sp>
        <p:nvSpPr>
          <p:cNvPr id="5" name="Oval 4"/>
          <p:cNvSpPr/>
          <p:nvPr/>
        </p:nvSpPr>
        <p:spPr>
          <a:xfrm>
            <a:off x="10186182" y="3618842"/>
            <a:ext cx="1167618" cy="1167618"/>
          </a:xfrm>
          <a:prstGeom prst="ellipse">
            <a:avLst/>
          </a:prstGeom>
          <a:solidFill>
            <a:srgbClr val="D542EE"/>
          </a:solidFill>
          <a:ln w="76200">
            <a:solidFill>
              <a:srgbClr val="102A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ln w="76200">
                <a:solidFill>
                  <a:schemeClr val="tx1"/>
                </a:solidFill>
              </a:ln>
            </a:endParaRPr>
          </a:p>
        </p:txBody>
      </p:sp>
      <p:sp>
        <p:nvSpPr>
          <p:cNvPr id="6" name="Oval 5"/>
          <p:cNvSpPr/>
          <p:nvPr/>
        </p:nvSpPr>
        <p:spPr>
          <a:xfrm>
            <a:off x="9398391" y="5198160"/>
            <a:ext cx="1167618" cy="1167618"/>
          </a:xfrm>
          <a:prstGeom prst="ellipse">
            <a:avLst/>
          </a:prstGeom>
          <a:solidFill>
            <a:srgbClr val="D542EE"/>
          </a:solidFill>
          <a:ln w="76200">
            <a:solidFill>
              <a:srgbClr val="102A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ln w="76200">
                <a:solidFill>
                  <a:schemeClr val="tx1"/>
                </a:solidFill>
              </a:ln>
            </a:endParaRPr>
          </a:p>
        </p:txBody>
      </p:sp>
      <p:sp>
        <p:nvSpPr>
          <p:cNvPr id="7" name="Oval 6"/>
          <p:cNvSpPr/>
          <p:nvPr/>
        </p:nvSpPr>
        <p:spPr>
          <a:xfrm>
            <a:off x="542533" y="1702191"/>
            <a:ext cx="864236" cy="815926"/>
          </a:xfrm>
          <a:prstGeom prst="ellipse">
            <a:avLst/>
          </a:prstGeom>
          <a:ln w="76200">
            <a:solidFill>
              <a:srgbClr val="102A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8" name="Oval 7"/>
          <p:cNvSpPr/>
          <p:nvPr/>
        </p:nvSpPr>
        <p:spPr>
          <a:xfrm>
            <a:off x="3778102" y="225083"/>
            <a:ext cx="864236" cy="815926"/>
          </a:xfrm>
          <a:prstGeom prst="ellipse">
            <a:avLst/>
          </a:prstGeom>
          <a:ln w="76200">
            <a:solidFill>
              <a:srgbClr val="102A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9" name="Oval 8"/>
          <p:cNvSpPr/>
          <p:nvPr/>
        </p:nvSpPr>
        <p:spPr>
          <a:xfrm>
            <a:off x="1406769" y="3618842"/>
            <a:ext cx="1167618" cy="1167618"/>
          </a:xfrm>
          <a:prstGeom prst="ellipse">
            <a:avLst/>
          </a:prstGeom>
          <a:solidFill>
            <a:srgbClr val="6743ED"/>
          </a:solidFill>
          <a:ln w="76200">
            <a:solidFill>
              <a:srgbClr val="102A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ln w="76200">
                <a:solidFill>
                  <a:schemeClr val="tx1"/>
                </a:solidFill>
              </a:ln>
            </a:endParaRPr>
          </a:p>
        </p:txBody>
      </p:sp>
      <p:sp>
        <p:nvSpPr>
          <p:cNvPr id="10" name="Oval 9"/>
          <p:cNvSpPr/>
          <p:nvPr/>
        </p:nvSpPr>
        <p:spPr>
          <a:xfrm>
            <a:off x="3382107" y="3894359"/>
            <a:ext cx="1167618" cy="1167618"/>
          </a:xfrm>
          <a:prstGeom prst="ellipse">
            <a:avLst/>
          </a:prstGeom>
          <a:solidFill>
            <a:srgbClr val="6743ED"/>
          </a:solidFill>
          <a:ln w="76200">
            <a:solidFill>
              <a:srgbClr val="102A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ln w="76200">
                <a:solidFill>
                  <a:schemeClr val="tx1"/>
                </a:solidFill>
              </a:ln>
            </a:endParaRPr>
          </a:p>
        </p:txBody>
      </p:sp>
      <p:sp>
        <p:nvSpPr>
          <p:cNvPr id="11" name="Oval 10"/>
          <p:cNvSpPr/>
          <p:nvPr/>
        </p:nvSpPr>
        <p:spPr>
          <a:xfrm>
            <a:off x="5737272" y="1223890"/>
            <a:ext cx="1167618" cy="1167618"/>
          </a:xfrm>
          <a:prstGeom prst="ellipse">
            <a:avLst/>
          </a:prstGeom>
          <a:solidFill>
            <a:srgbClr val="6743ED"/>
          </a:solidFill>
          <a:ln w="76200">
            <a:solidFill>
              <a:srgbClr val="102A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ln w="76200">
                <a:solidFill>
                  <a:schemeClr val="tx1"/>
                </a:solidFill>
              </a:ln>
            </a:endParaRPr>
          </a:p>
        </p:txBody>
      </p:sp>
      <p:sp>
        <p:nvSpPr>
          <p:cNvPr id="12" name="Oval 11"/>
          <p:cNvSpPr/>
          <p:nvPr/>
        </p:nvSpPr>
        <p:spPr>
          <a:xfrm>
            <a:off x="1710151" y="225083"/>
            <a:ext cx="864236" cy="815926"/>
          </a:xfrm>
          <a:prstGeom prst="ellipse">
            <a:avLst/>
          </a:prstGeom>
          <a:ln w="76200">
            <a:solidFill>
              <a:srgbClr val="102A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pic>
        <p:nvPicPr>
          <p:cNvPr id="1026" name="Picture 2" descr="Muscle clipart. Free download transparent .PNG | Creazilla"/>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20047272">
            <a:off x="240500" y="1685971"/>
            <a:ext cx="841363" cy="23768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Muscle clipart. Free download transparent .PNG | Creazilla"/>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20047272">
            <a:off x="3451913" y="223664"/>
            <a:ext cx="841363" cy="237685"/>
          </a:xfrm>
          <a:prstGeom prst="rect">
            <a:avLst/>
          </a:prstGeom>
          <a:noFill/>
          <a:extLst>
            <a:ext uri="{909E8E84-426E-40DD-AFC4-6F175D3DCCD1}">
              <a14:hiddenFill xmlns:a14="http://schemas.microsoft.com/office/drawing/2010/main">
                <a:solidFill>
                  <a:srgbClr val="FFFFFF"/>
                </a:solidFill>
              </a14:hiddenFill>
            </a:ext>
          </a:extLst>
        </p:spPr>
      </p:pic>
      <p:cxnSp>
        <p:nvCxnSpPr>
          <p:cNvPr id="15" name="Straight Connector 14"/>
          <p:cNvCxnSpPr>
            <a:stCxn id="12" idx="4"/>
            <a:endCxn id="9" idx="0"/>
          </p:cNvCxnSpPr>
          <p:nvPr/>
        </p:nvCxnSpPr>
        <p:spPr>
          <a:xfrm flipH="1">
            <a:off x="1990578" y="1041009"/>
            <a:ext cx="151691" cy="2577833"/>
          </a:xfrm>
          <a:prstGeom prst="line">
            <a:avLst/>
          </a:prstGeom>
        </p:spPr>
        <p:style>
          <a:lnRef idx="1">
            <a:schemeClr val="dk1"/>
          </a:lnRef>
          <a:fillRef idx="0">
            <a:schemeClr val="dk1"/>
          </a:fillRef>
          <a:effectRef idx="0">
            <a:schemeClr val="dk1"/>
          </a:effectRef>
          <a:fontRef idx="minor">
            <a:schemeClr val="tx1"/>
          </a:fontRef>
        </p:style>
      </p:cxnSp>
      <p:cxnSp>
        <p:nvCxnSpPr>
          <p:cNvPr id="17" name="Straight Connector 16"/>
          <p:cNvCxnSpPr>
            <a:stCxn id="12" idx="5"/>
          </p:cNvCxnSpPr>
          <p:nvPr/>
        </p:nvCxnSpPr>
        <p:spPr>
          <a:xfrm>
            <a:off x="2447823" y="921519"/>
            <a:ext cx="1424771" cy="2972840"/>
          </a:xfrm>
          <a:prstGeom prst="line">
            <a:avLst/>
          </a:prstGeom>
        </p:spPr>
        <p:style>
          <a:lnRef idx="1">
            <a:schemeClr val="dk1"/>
          </a:lnRef>
          <a:fillRef idx="0">
            <a:schemeClr val="dk1"/>
          </a:fillRef>
          <a:effectRef idx="0">
            <a:schemeClr val="dk1"/>
          </a:effectRef>
          <a:fontRef idx="minor">
            <a:schemeClr val="tx1"/>
          </a:fontRef>
        </p:style>
      </p:cxnSp>
      <p:cxnSp>
        <p:nvCxnSpPr>
          <p:cNvPr id="21" name="Straight Connector 20"/>
          <p:cNvCxnSpPr>
            <a:stCxn id="10" idx="2"/>
            <a:endCxn id="9" idx="6"/>
          </p:cNvCxnSpPr>
          <p:nvPr/>
        </p:nvCxnSpPr>
        <p:spPr>
          <a:xfrm flipH="1" flipV="1">
            <a:off x="2574387" y="4202651"/>
            <a:ext cx="807720" cy="275517"/>
          </a:xfrm>
          <a:prstGeom prst="line">
            <a:avLst/>
          </a:prstGeom>
        </p:spPr>
        <p:style>
          <a:lnRef idx="1">
            <a:schemeClr val="dk1"/>
          </a:lnRef>
          <a:fillRef idx="0">
            <a:schemeClr val="dk1"/>
          </a:fillRef>
          <a:effectRef idx="0">
            <a:schemeClr val="dk1"/>
          </a:effectRef>
          <a:fontRef idx="minor">
            <a:schemeClr val="tx1"/>
          </a:fontRef>
        </p:style>
      </p:cxnSp>
      <p:cxnSp>
        <p:nvCxnSpPr>
          <p:cNvPr id="23" name="Straight Connector 22"/>
          <p:cNvCxnSpPr>
            <a:stCxn id="11" idx="5"/>
            <a:endCxn id="4" idx="1"/>
          </p:cNvCxnSpPr>
          <p:nvPr/>
        </p:nvCxnSpPr>
        <p:spPr>
          <a:xfrm>
            <a:off x="6733896" y="2220514"/>
            <a:ext cx="1647942" cy="1261030"/>
          </a:xfrm>
          <a:prstGeom prst="line">
            <a:avLst/>
          </a:prstGeom>
        </p:spPr>
        <p:style>
          <a:lnRef idx="1">
            <a:schemeClr val="dk1"/>
          </a:lnRef>
          <a:fillRef idx="0">
            <a:schemeClr val="dk1"/>
          </a:fillRef>
          <a:effectRef idx="0">
            <a:schemeClr val="dk1"/>
          </a:effectRef>
          <a:fontRef idx="minor">
            <a:schemeClr val="tx1"/>
          </a:fontRef>
        </p:style>
      </p:cxnSp>
      <p:cxnSp>
        <p:nvCxnSpPr>
          <p:cNvPr id="25" name="Straight Connector 24"/>
          <p:cNvCxnSpPr>
            <a:stCxn id="10" idx="7"/>
            <a:endCxn id="11" idx="3"/>
          </p:cNvCxnSpPr>
          <p:nvPr/>
        </p:nvCxnSpPr>
        <p:spPr>
          <a:xfrm flipV="1">
            <a:off x="4378731" y="2220514"/>
            <a:ext cx="1529535" cy="1844839"/>
          </a:xfrm>
          <a:prstGeom prst="line">
            <a:avLst/>
          </a:prstGeom>
        </p:spPr>
        <p:style>
          <a:lnRef idx="1">
            <a:schemeClr val="dk1"/>
          </a:lnRef>
          <a:fillRef idx="0">
            <a:schemeClr val="dk1"/>
          </a:fillRef>
          <a:effectRef idx="0">
            <a:schemeClr val="dk1"/>
          </a:effectRef>
          <a:fontRef idx="minor">
            <a:schemeClr val="tx1"/>
          </a:fontRef>
        </p:style>
      </p:cxnSp>
      <p:sp>
        <p:nvSpPr>
          <p:cNvPr id="1024" name="Freeform 1023"/>
          <p:cNvSpPr/>
          <p:nvPr/>
        </p:nvSpPr>
        <p:spPr>
          <a:xfrm>
            <a:off x="297432" y="2518117"/>
            <a:ext cx="7105692" cy="3348111"/>
          </a:xfrm>
          <a:custGeom>
            <a:avLst/>
            <a:gdLst>
              <a:gd name="connsiteX0" fmla="*/ 630879 w 6961340"/>
              <a:gd name="connsiteY0" fmla="*/ 0 h 3348111"/>
              <a:gd name="connsiteX1" fmla="*/ 602743 w 6961340"/>
              <a:gd name="connsiteY1" fmla="*/ 2869809 h 3348111"/>
              <a:gd name="connsiteX2" fmla="*/ 6961340 w 6961340"/>
              <a:gd name="connsiteY2" fmla="*/ 3348111 h 3348111"/>
            </a:gdLst>
            <a:ahLst/>
            <a:cxnLst>
              <a:cxn ang="0">
                <a:pos x="connsiteX0" y="connsiteY0"/>
              </a:cxn>
              <a:cxn ang="0">
                <a:pos x="connsiteX1" y="connsiteY1"/>
              </a:cxn>
              <a:cxn ang="0">
                <a:pos x="connsiteX2" y="connsiteY2"/>
              </a:cxn>
            </a:cxnLst>
            <a:rect l="l" t="t" r="r" b="b"/>
            <a:pathLst>
              <a:path w="6961340" h="3348111">
                <a:moveTo>
                  <a:pt x="630879" y="0"/>
                </a:moveTo>
                <a:cubicBezTo>
                  <a:pt x="89272" y="1155895"/>
                  <a:pt x="-452334" y="2311791"/>
                  <a:pt x="602743" y="2869809"/>
                </a:cubicBezTo>
                <a:cubicBezTo>
                  <a:pt x="1657820" y="3427828"/>
                  <a:pt x="5896885" y="3240259"/>
                  <a:pt x="6961340" y="3348111"/>
                </a:cubicBezTo>
              </a:path>
            </a:pathLst>
          </a:custGeom>
        </p:spPr>
        <p:style>
          <a:lnRef idx="1">
            <a:schemeClr val="dk1"/>
          </a:lnRef>
          <a:fillRef idx="0">
            <a:schemeClr val="dk1"/>
          </a:fillRef>
          <a:effectRef idx="0">
            <a:schemeClr val="dk1"/>
          </a:effectRef>
          <a:fontRef idx="minor">
            <a:schemeClr val="tx1"/>
          </a:fontRef>
        </p:style>
        <p:txBody>
          <a:bodyPr rtlCol="0" anchor="ctr"/>
          <a:lstStyle/>
          <a:p>
            <a:pPr algn="ctr"/>
            <a:endParaRPr lang="en-IE"/>
          </a:p>
        </p:txBody>
      </p:sp>
      <p:cxnSp>
        <p:nvCxnSpPr>
          <p:cNvPr id="1027" name="Straight Connector 1026"/>
          <p:cNvCxnSpPr>
            <a:stCxn id="7" idx="6"/>
            <a:endCxn id="11" idx="2"/>
          </p:cNvCxnSpPr>
          <p:nvPr/>
        </p:nvCxnSpPr>
        <p:spPr>
          <a:xfrm flipV="1">
            <a:off x="1406769" y="1807699"/>
            <a:ext cx="4330503" cy="302455"/>
          </a:xfrm>
          <a:prstGeom prst="line">
            <a:avLst/>
          </a:prstGeom>
        </p:spPr>
        <p:style>
          <a:lnRef idx="1">
            <a:schemeClr val="dk1"/>
          </a:lnRef>
          <a:fillRef idx="0">
            <a:schemeClr val="dk1"/>
          </a:fillRef>
          <a:effectRef idx="0">
            <a:schemeClr val="dk1"/>
          </a:effectRef>
          <a:fontRef idx="minor">
            <a:schemeClr val="tx1"/>
          </a:fontRef>
        </p:style>
      </p:cxnSp>
      <p:cxnSp>
        <p:nvCxnSpPr>
          <p:cNvPr id="1029" name="Straight Connector 1028"/>
          <p:cNvCxnSpPr>
            <a:stCxn id="8" idx="5"/>
            <a:endCxn id="11" idx="1"/>
          </p:cNvCxnSpPr>
          <p:nvPr/>
        </p:nvCxnSpPr>
        <p:spPr>
          <a:xfrm>
            <a:off x="4515774" y="921519"/>
            <a:ext cx="1392492" cy="473365"/>
          </a:xfrm>
          <a:prstGeom prst="line">
            <a:avLst/>
          </a:prstGeom>
        </p:spPr>
        <p:style>
          <a:lnRef idx="1">
            <a:schemeClr val="dk1"/>
          </a:lnRef>
          <a:fillRef idx="0">
            <a:schemeClr val="dk1"/>
          </a:fillRef>
          <a:effectRef idx="0">
            <a:schemeClr val="dk1"/>
          </a:effectRef>
          <a:fontRef idx="minor">
            <a:schemeClr val="tx1"/>
          </a:fontRef>
        </p:style>
      </p:cxnSp>
      <p:cxnSp>
        <p:nvCxnSpPr>
          <p:cNvPr id="1031" name="Straight Connector 1030"/>
          <p:cNvCxnSpPr>
            <a:stCxn id="4" idx="4"/>
            <a:endCxn id="3" idx="7"/>
          </p:cNvCxnSpPr>
          <p:nvPr/>
        </p:nvCxnSpPr>
        <p:spPr>
          <a:xfrm flipH="1">
            <a:off x="8439606" y="4478168"/>
            <a:ext cx="355047" cy="834568"/>
          </a:xfrm>
          <a:prstGeom prst="line">
            <a:avLst/>
          </a:prstGeom>
        </p:spPr>
        <p:style>
          <a:lnRef idx="1">
            <a:schemeClr val="dk1"/>
          </a:lnRef>
          <a:fillRef idx="0">
            <a:schemeClr val="dk1"/>
          </a:fillRef>
          <a:effectRef idx="0">
            <a:schemeClr val="dk1"/>
          </a:effectRef>
          <a:fontRef idx="minor">
            <a:schemeClr val="tx1"/>
          </a:fontRef>
        </p:style>
      </p:cxnSp>
      <p:cxnSp>
        <p:nvCxnSpPr>
          <p:cNvPr id="1033" name="Straight Connector 1032"/>
          <p:cNvCxnSpPr>
            <a:stCxn id="4" idx="6"/>
          </p:cNvCxnSpPr>
          <p:nvPr/>
        </p:nvCxnSpPr>
        <p:spPr>
          <a:xfrm>
            <a:off x="9378462" y="3894359"/>
            <a:ext cx="807720" cy="170994"/>
          </a:xfrm>
          <a:prstGeom prst="line">
            <a:avLst/>
          </a:prstGeom>
        </p:spPr>
        <p:style>
          <a:lnRef idx="1">
            <a:schemeClr val="dk1"/>
          </a:lnRef>
          <a:fillRef idx="0">
            <a:schemeClr val="dk1"/>
          </a:fillRef>
          <a:effectRef idx="0">
            <a:schemeClr val="dk1"/>
          </a:effectRef>
          <a:fontRef idx="minor">
            <a:schemeClr val="tx1"/>
          </a:fontRef>
        </p:style>
      </p:cxnSp>
      <p:cxnSp>
        <p:nvCxnSpPr>
          <p:cNvPr id="1035" name="Straight Connector 1034"/>
          <p:cNvCxnSpPr>
            <a:stCxn id="6" idx="0"/>
            <a:endCxn id="5" idx="3"/>
          </p:cNvCxnSpPr>
          <p:nvPr/>
        </p:nvCxnSpPr>
        <p:spPr>
          <a:xfrm flipV="1">
            <a:off x="9982200" y="4615466"/>
            <a:ext cx="374976" cy="582694"/>
          </a:xfrm>
          <a:prstGeom prst="line">
            <a:avLst/>
          </a:prstGeom>
        </p:spPr>
        <p:style>
          <a:lnRef idx="1">
            <a:schemeClr val="dk1"/>
          </a:lnRef>
          <a:fillRef idx="0">
            <a:schemeClr val="dk1"/>
          </a:fillRef>
          <a:effectRef idx="0">
            <a:schemeClr val="dk1"/>
          </a:effectRef>
          <a:fontRef idx="minor">
            <a:schemeClr val="tx1"/>
          </a:fontRef>
        </p:style>
      </p:cxnSp>
      <p:cxnSp>
        <p:nvCxnSpPr>
          <p:cNvPr id="1037" name="Straight Connector 1036"/>
          <p:cNvCxnSpPr>
            <a:stCxn id="6" idx="2"/>
            <a:endCxn id="3" idx="6"/>
          </p:cNvCxnSpPr>
          <p:nvPr/>
        </p:nvCxnSpPr>
        <p:spPr>
          <a:xfrm flipH="1" flipV="1">
            <a:off x="8610600" y="5725551"/>
            <a:ext cx="787791" cy="56418"/>
          </a:xfrm>
          <a:prstGeom prst="line">
            <a:avLst/>
          </a:prstGeom>
        </p:spPr>
        <p:style>
          <a:lnRef idx="1">
            <a:schemeClr val="dk1"/>
          </a:lnRef>
          <a:fillRef idx="0">
            <a:schemeClr val="dk1"/>
          </a:fillRef>
          <a:effectRef idx="0">
            <a:schemeClr val="dk1"/>
          </a:effectRef>
          <a:fontRef idx="minor">
            <a:schemeClr val="tx1"/>
          </a:fontRef>
        </p:style>
      </p:cxnSp>
      <p:cxnSp>
        <p:nvCxnSpPr>
          <p:cNvPr id="1039" name="Straight Connector 1038"/>
          <p:cNvCxnSpPr>
            <a:stCxn id="3" idx="7"/>
            <a:endCxn id="5" idx="2"/>
          </p:cNvCxnSpPr>
          <p:nvPr/>
        </p:nvCxnSpPr>
        <p:spPr>
          <a:xfrm flipV="1">
            <a:off x="8439606" y="4202651"/>
            <a:ext cx="1746576" cy="1110085"/>
          </a:xfrm>
          <a:prstGeom prst="line">
            <a:avLst/>
          </a:prstGeom>
        </p:spPr>
        <p:style>
          <a:lnRef idx="1">
            <a:schemeClr val="dk1"/>
          </a:lnRef>
          <a:fillRef idx="0">
            <a:schemeClr val="dk1"/>
          </a:fillRef>
          <a:effectRef idx="0">
            <a:schemeClr val="dk1"/>
          </a:effectRef>
          <a:fontRef idx="minor">
            <a:schemeClr val="tx1"/>
          </a:fontRef>
        </p:style>
      </p:cxnSp>
      <p:cxnSp>
        <p:nvCxnSpPr>
          <p:cNvPr id="1041" name="Straight Connector 1040"/>
          <p:cNvCxnSpPr>
            <a:stCxn id="4" idx="5"/>
            <a:endCxn id="6" idx="1"/>
          </p:cNvCxnSpPr>
          <p:nvPr/>
        </p:nvCxnSpPr>
        <p:spPr>
          <a:xfrm>
            <a:off x="9207468" y="4307174"/>
            <a:ext cx="361917" cy="106198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795808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3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3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4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3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3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3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2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2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0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609DAE-A647-B341-9532-F8A64C98A445}"/>
              </a:ext>
            </a:extLst>
          </p:cNvPr>
          <p:cNvSpPr>
            <a:spLocks noGrp="1"/>
          </p:cNvSpPr>
          <p:nvPr>
            <p:ph type="ctrTitle"/>
          </p:nvPr>
        </p:nvSpPr>
        <p:spPr>
          <a:xfrm>
            <a:off x="831850" y="2320484"/>
            <a:ext cx="8573407" cy="1761089"/>
          </a:xfrm>
        </p:spPr>
        <p:txBody>
          <a:bodyPr>
            <a:noAutofit/>
          </a:bodyPr>
          <a:lstStyle/>
          <a:p>
            <a:r>
              <a:rPr lang="en-US" sz="3600" dirty="0"/>
              <a:t>Computational approaches for the therapeutic target discovery to </a:t>
            </a:r>
            <a:r>
              <a:rPr lang="en-US" sz="3600" dirty="0" err="1" smtClean="0"/>
              <a:t>ame-liorate</a:t>
            </a:r>
            <a:r>
              <a:rPr lang="en-US" sz="3600" dirty="0" smtClean="0"/>
              <a:t> </a:t>
            </a:r>
            <a:r>
              <a:rPr lang="en-US" sz="3600" dirty="0"/>
              <a:t>muscle </a:t>
            </a:r>
            <a:r>
              <a:rPr lang="en-US" sz="3600" dirty="0" smtClean="0"/>
              <a:t>wasting during </a:t>
            </a:r>
            <a:r>
              <a:rPr lang="en-US" sz="3600" dirty="0"/>
              <a:t>aging and disease </a:t>
            </a:r>
            <a:endParaRPr lang="en-US" dirty="0"/>
          </a:p>
        </p:txBody>
      </p:sp>
      <p:sp>
        <p:nvSpPr>
          <p:cNvPr id="3" name="Text Placeholder 2">
            <a:extLst>
              <a:ext uri="{FF2B5EF4-FFF2-40B4-BE49-F238E27FC236}">
                <a16:creationId xmlns:a16="http://schemas.microsoft.com/office/drawing/2014/main" id="{63484C67-77FE-694E-A030-A92899E0BB39}"/>
              </a:ext>
            </a:extLst>
          </p:cNvPr>
          <p:cNvSpPr>
            <a:spLocks noGrp="1"/>
          </p:cNvSpPr>
          <p:nvPr>
            <p:ph type="body" idx="10"/>
          </p:nvPr>
        </p:nvSpPr>
        <p:spPr>
          <a:xfrm>
            <a:off x="831850" y="4407573"/>
            <a:ext cx="7689574" cy="1157204"/>
          </a:xfrm>
        </p:spPr>
        <p:txBody>
          <a:bodyPr>
            <a:normAutofit fontScale="92500" lnSpcReduction="10000"/>
          </a:bodyPr>
          <a:lstStyle/>
          <a:p>
            <a:r>
              <a:rPr lang="en-IE" dirty="0" err="1" smtClean="0"/>
              <a:t>Msc</a:t>
            </a:r>
            <a:r>
              <a:rPr lang="en-IE" dirty="0" smtClean="0"/>
              <a:t> Karen Guerrero Vazquez</a:t>
            </a:r>
          </a:p>
          <a:p>
            <a:pPr algn="r"/>
            <a:r>
              <a:rPr lang="en-US" dirty="0"/>
              <a:t>Dr. </a:t>
            </a:r>
            <a:r>
              <a:rPr lang="en-US" dirty="0" err="1"/>
              <a:t>Katarzyna</a:t>
            </a:r>
            <a:r>
              <a:rPr lang="en-US" dirty="0"/>
              <a:t> </a:t>
            </a:r>
            <a:r>
              <a:rPr lang="en-US" dirty="0" err="1"/>
              <a:t>Whysall</a:t>
            </a:r>
            <a:endParaRPr lang="en-US" dirty="0"/>
          </a:p>
          <a:p>
            <a:pPr algn="r"/>
            <a:r>
              <a:rPr lang="en-US" dirty="0"/>
              <a:t>Dr. </a:t>
            </a:r>
            <a:r>
              <a:rPr lang="en-US" dirty="0" err="1"/>
              <a:t>Pilib</a:t>
            </a:r>
            <a:r>
              <a:rPr lang="en-US" dirty="0"/>
              <a:t> O </a:t>
            </a:r>
            <a:r>
              <a:rPr lang="en-US" dirty="0" err="1"/>
              <a:t>Broin</a:t>
            </a:r>
            <a:endParaRPr lang="en-US" dirty="0"/>
          </a:p>
          <a:p>
            <a:endParaRPr lang="en-US" dirty="0"/>
          </a:p>
        </p:txBody>
      </p:sp>
    </p:spTree>
    <p:extLst>
      <p:ext uri="{BB962C8B-B14F-4D97-AF65-F5344CB8AC3E}">
        <p14:creationId xmlns:p14="http://schemas.microsoft.com/office/powerpoint/2010/main" val="3513554540"/>
      </p:ext>
    </p:extLst>
  </p:cSld>
  <p:clrMapOvr>
    <a:masterClrMapping/>
  </p:clrMapOvr>
  <mc:AlternateContent xmlns:mc="http://schemas.openxmlformats.org/markup-compatibility/2006" xmlns:p14="http://schemas.microsoft.com/office/powerpoint/2010/main">
    <mc:Choice Requires="p14">
      <p:transition spd="slow" p14:dur="2000" advTm="21900"/>
    </mc:Choice>
    <mc:Fallback xmlns="">
      <p:transition spd="slow" advTm="21900"/>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BCC9DF3-A57B-4383-B029-339E20DB8691}" type="slidenum">
              <a:rPr lang="en-IE" smtClean="0"/>
              <a:t>30</a:t>
            </a:fld>
            <a:endParaRPr lang="en-IE"/>
          </a:p>
        </p:txBody>
      </p:sp>
      <p:sp>
        <p:nvSpPr>
          <p:cNvPr id="3" name="Oval 2"/>
          <p:cNvSpPr/>
          <p:nvPr/>
        </p:nvSpPr>
        <p:spPr>
          <a:xfrm>
            <a:off x="7442982" y="5141742"/>
            <a:ext cx="1167618" cy="1167618"/>
          </a:xfrm>
          <a:prstGeom prst="ellipse">
            <a:avLst/>
          </a:prstGeom>
          <a:solidFill>
            <a:srgbClr val="D542EE"/>
          </a:solidFill>
          <a:ln w="76200">
            <a:solidFill>
              <a:srgbClr val="102A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ln w="76200">
                <a:solidFill>
                  <a:schemeClr val="tx1"/>
                </a:solidFill>
              </a:ln>
            </a:endParaRPr>
          </a:p>
        </p:txBody>
      </p:sp>
      <p:sp>
        <p:nvSpPr>
          <p:cNvPr id="4" name="Oval 3"/>
          <p:cNvSpPr/>
          <p:nvPr/>
        </p:nvSpPr>
        <p:spPr>
          <a:xfrm>
            <a:off x="8210844" y="3310550"/>
            <a:ext cx="1167618" cy="1167618"/>
          </a:xfrm>
          <a:prstGeom prst="ellipse">
            <a:avLst/>
          </a:prstGeom>
          <a:solidFill>
            <a:srgbClr val="D542EE"/>
          </a:solidFill>
          <a:ln w="76200">
            <a:solidFill>
              <a:srgbClr val="102A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ln w="76200">
                <a:solidFill>
                  <a:schemeClr val="tx1"/>
                </a:solidFill>
              </a:ln>
            </a:endParaRPr>
          </a:p>
        </p:txBody>
      </p:sp>
      <p:sp>
        <p:nvSpPr>
          <p:cNvPr id="5" name="Oval 4"/>
          <p:cNvSpPr/>
          <p:nvPr/>
        </p:nvSpPr>
        <p:spPr>
          <a:xfrm>
            <a:off x="10186182" y="3618842"/>
            <a:ext cx="1167618" cy="1167618"/>
          </a:xfrm>
          <a:prstGeom prst="ellipse">
            <a:avLst/>
          </a:prstGeom>
          <a:solidFill>
            <a:srgbClr val="D542EE"/>
          </a:solidFill>
          <a:ln w="76200">
            <a:solidFill>
              <a:srgbClr val="102A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ln w="76200">
                <a:solidFill>
                  <a:schemeClr val="tx1"/>
                </a:solidFill>
              </a:ln>
            </a:endParaRPr>
          </a:p>
        </p:txBody>
      </p:sp>
      <p:sp>
        <p:nvSpPr>
          <p:cNvPr id="6" name="Oval 5"/>
          <p:cNvSpPr/>
          <p:nvPr/>
        </p:nvSpPr>
        <p:spPr>
          <a:xfrm>
            <a:off x="9398391" y="5198160"/>
            <a:ext cx="1167618" cy="1167618"/>
          </a:xfrm>
          <a:prstGeom prst="ellipse">
            <a:avLst/>
          </a:prstGeom>
          <a:solidFill>
            <a:srgbClr val="D542EE"/>
          </a:solidFill>
          <a:ln w="76200">
            <a:solidFill>
              <a:srgbClr val="102A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ln w="76200">
                <a:solidFill>
                  <a:schemeClr val="tx1"/>
                </a:solidFill>
              </a:ln>
            </a:endParaRPr>
          </a:p>
        </p:txBody>
      </p:sp>
      <p:sp>
        <p:nvSpPr>
          <p:cNvPr id="7" name="Oval 6"/>
          <p:cNvSpPr/>
          <p:nvPr/>
        </p:nvSpPr>
        <p:spPr>
          <a:xfrm>
            <a:off x="542533" y="1702191"/>
            <a:ext cx="864236" cy="815926"/>
          </a:xfrm>
          <a:prstGeom prst="ellipse">
            <a:avLst/>
          </a:prstGeom>
          <a:ln w="76200">
            <a:solidFill>
              <a:srgbClr val="102A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8" name="Oval 7"/>
          <p:cNvSpPr/>
          <p:nvPr/>
        </p:nvSpPr>
        <p:spPr>
          <a:xfrm>
            <a:off x="3778102" y="225083"/>
            <a:ext cx="864236" cy="815926"/>
          </a:xfrm>
          <a:prstGeom prst="ellipse">
            <a:avLst/>
          </a:prstGeom>
          <a:ln w="76200">
            <a:solidFill>
              <a:srgbClr val="102A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9" name="Oval 8"/>
          <p:cNvSpPr/>
          <p:nvPr/>
        </p:nvSpPr>
        <p:spPr>
          <a:xfrm>
            <a:off x="1406769" y="3618842"/>
            <a:ext cx="1167618" cy="1167618"/>
          </a:xfrm>
          <a:prstGeom prst="ellipse">
            <a:avLst/>
          </a:prstGeom>
          <a:solidFill>
            <a:srgbClr val="6743ED"/>
          </a:solidFill>
          <a:ln w="76200">
            <a:solidFill>
              <a:srgbClr val="102A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ln w="76200">
                <a:solidFill>
                  <a:schemeClr val="tx1"/>
                </a:solidFill>
              </a:ln>
            </a:endParaRPr>
          </a:p>
        </p:txBody>
      </p:sp>
      <p:sp>
        <p:nvSpPr>
          <p:cNvPr id="10" name="Oval 9"/>
          <p:cNvSpPr/>
          <p:nvPr/>
        </p:nvSpPr>
        <p:spPr>
          <a:xfrm>
            <a:off x="3382107" y="3894359"/>
            <a:ext cx="1167618" cy="1167618"/>
          </a:xfrm>
          <a:prstGeom prst="ellipse">
            <a:avLst/>
          </a:prstGeom>
          <a:solidFill>
            <a:srgbClr val="6743ED"/>
          </a:solidFill>
          <a:ln w="76200">
            <a:solidFill>
              <a:srgbClr val="102A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ln w="76200">
                <a:solidFill>
                  <a:schemeClr val="tx1"/>
                </a:solidFill>
              </a:ln>
            </a:endParaRPr>
          </a:p>
        </p:txBody>
      </p:sp>
      <p:sp>
        <p:nvSpPr>
          <p:cNvPr id="11" name="Oval 10"/>
          <p:cNvSpPr/>
          <p:nvPr/>
        </p:nvSpPr>
        <p:spPr>
          <a:xfrm>
            <a:off x="5737272" y="1223890"/>
            <a:ext cx="1167618" cy="1167618"/>
          </a:xfrm>
          <a:prstGeom prst="ellipse">
            <a:avLst/>
          </a:prstGeom>
          <a:solidFill>
            <a:srgbClr val="6743ED"/>
          </a:solidFill>
          <a:ln w="76200">
            <a:solidFill>
              <a:srgbClr val="102A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ln w="76200">
                <a:solidFill>
                  <a:schemeClr val="tx1"/>
                </a:solidFill>
              </a:ln>
            </a:endParaRPr>
          </a:p>
        </p:txBody>
      </p:sp>
      <p:sp>
        <p:nvSpPr>
          <p:cNvPr id="12" name="Oval 11"/>
          <p:cNvSpPr/>
          <p:nvPr/>
        </p:nvSpPr>
        <p:spPr>
          <a:xfrm>
            <a:off x="1710151" y="225083"/>
            <a:ext cx="864236" cy="815926"/>
          </a:xfrm>
          <a:prstGeom prst="ellipse">
            <a:avLst/>
          </a:prstGeom>
          <a:ln w="76200">
            <a:solidFill>
              <a:srgbClr val="102A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pic>
        <p:nvPicPr>
          <p:cNvPr id="1026" name="Picture 2" descr="Muscle clipart. Free download transparent .PNG | Creazilla"/>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20047272">
            <a:off x="240500" y="1685971"/>
            <a:ext cx="841363" cy="23768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Muscle clipart. Free download transparent .PNG | Creazilla"/>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20047272">
            <a:off x="3451913" y="223664"/>
            <a:ext cx="841363" cy="237685"/>
          </a:xfrm>
          <a:prstGeom prst="rect">
            <a:avLst/>
          </a:prstGeom>
          <a:noFill/>
          <a:extLst>
            <a:ext uri="{909E8E84-426E-40DD-AFC4-6F175D3DCCD1}">
              <a14:hiddenFill xmlns:a14="http://schemas.microsoft.com/office/drawing/2010/main">
                <a:solidFill>
                  <a:srgbClr val="FFFFFF"/>
                </a:solidFill>
              </a14:hiddenFill>
            </a:ext>
          </a:extLst>
        </p:spPr>
      </p:pic>
      <p:cxnSp>
        <p:nvCxnSpPr>
          <p:cNvPr id="15" name="Straight Connector 14"/>
          <p:cNvCxnSpPr>
            <a:stCxn id="12" idx="4"/>
            <a:endCxn id="9" idx="0"/>
          </p:cNvCxnSpPr>
          <p:nvPr/>
        </p:nvCxnSpPr>
        <p:spPr>
          <a:xfrm flipH="1">
            <a:off x="1990578" y="1041009"/>
            <a:ext cx="151691" cy="2577833"/>
          </a:xfrm>
          <a:prstGeom prst="line">
            <a:avLst/>
          </a:prstGeom>
        </p:spPr>
        <p:style>
          <a:lnRef idx="1">
            <a:schemeClr val="accent3"/>
          </a:lnRef>
          <a:fillRef idx="0">
            <a:schemeClr val="accent3"/>
          </a:fillRef>
          <a:effectRef idx="0">
            <a:schemeClr val="accent3"/>
          </a:effectRef>
          <a:fontRef idx="minor">
            <a:schemeClr val="tx1"/>
          </a:fontRef>
        </p:style>
      </p:cxnSp>
      <p:cxnSp>
        <p:nvCxnSpPr>
          <p:cNvPr id="17" name="Straight Connector 16"/>
          <p:cNvCxnSpPr>
            <a:stCxn id="12" idx="5"/>
          </p:cNvCxnSpPr>
          <p:nvPr/>
        </p:nvCxnSpPr>
        <p:spPr>
          <a:xfrm>
            <a:off x="2447823" y="921519"/>
            <a:ext cx="1424771" cy="2972840"/>
          </a:xfrm>
          <a:prstGeom prst="line">
            <a:avLst/>
          </a:prstGeom>
        </p:spPr>
        <p:style>
          <a:lnRef idx="1">
            <a:schemeClr val="accent3"/>
          </a:lnRef>
          <a:fillRef idx="0">
            <a:schemeClr val="accent3"/>
          </a:fillRef>
          <a:effectRef idx="0">
            <a:schemeClr val="accent3"/>
          </a:effectRef>
          <a:fontRef idx="minor">
            <a:schemeClr val="tx1"/>
          </a:fontRef>
        </p:style>
      </p:cxnSp>
      <p:cxnSp>
        <p:nvCxnSpPr>
          <p:cNvPr id="21" name="Straight Connector 20"/>
          <p:cNvCxnSpPr>
            <a:stCxn id="10" idx="2"/>
            <a:endCxn id="9" idx="6"/>
          </p:cNvCxnSpPr>
          <p:nvPr/>
        </p:nvCxnSpPr>
        <p:spPr>
          <a:xfrm flipH="1" flipV="1">
            <a:off x="2574387" y="4202651"/>
            <a:ext cx="807720" cy="275517"/>
          </a:xfrm>
          <a:prstGeom prst="line">
            <a:avLst/>
          </a:prstGeom>
        </p:spPr>
        <p:style>
          <a:lnRef idx="1">
            <a:schemeClr val="accent3"/>
          </a:lnRef>
          <a:fillRef idx="0">
            <a:schemeClr val="accent3"/>
          </a:fillRef>
          <a:effectRef idx="0">
            <a:schemeClr val="accent3"/>
          </a:effectRef>
          <a:fontRef idx="minor">
            <a:schemeClr val="tx1"/>
          </a:fontRef>
        </p:style>
      </p:cxnSp>
      <p:cxnSp>
        <p:nvCxnSpPr>
          <p:cNvPr id="23" name="Straight Connector 22"/>
          <p:cNvCxnSpPr>
            <a:stCxn id="11" idx="5"/>
            <a:endCxn id="4" idx="1"/>
          </p:cNvCxnSpPr>
          <p:nvPr/>
        </p:nvCxnSpPr>
        <p:spPr>
          <a:xfrm>
            <a:off x="6733896" y="2220514"/>
            <a:ext cx="1647942" cy="1261030"/>
          </a:xfrm>
          <a:prstGeom prst="line">
            <a:avLst/>
          </a:prstGeom>
        </p:spPr>
        <p:style>
          <a:lnRef idx="1">
            <a:schemeClr val="accent3"/>
          </a:lnRef>
          <a:fillRef idx="0">
            <a:schemeClr val="accent3"/>
          </a:fillRef>
          <a:effectRef idx="0">
            <a:schemeClr val="accent3"/>
          </a:effectRef>
          <a:fontRef idx="minor">
            <a:schemeClr val="tx1"/>
          </a:fontRef>
        </p:style>
      </p:cxnSp>
      <p:cxnSp>
        <p:nvCxnSpPr>
          <p:cNvPr id="25" name="Straight Connector 24"/>
          <p:cNvCxnSpPr>
            <a:stCxn id="10" idx="7"/>
            <a:endCxn id="11" idx="3"/>
          </p:cNvCxnSpPr>
          <p:nvPr/>
        </p:nvCxnSpPr>
        <p:spPr>
          <a:xfrm flipV="1">
            <a:off x="4378731" y="2220514"/>
            <a:ext cx="1529535" cy="1844839"/>
          </a:xfrm>
          <a:prstGeom prst="line">
            <a:avLst/>
          </a:prstGeom>
        </p:spPr>
        <p:style>
          <a:lnRef idx="1">
            <a:schemeClr val="accent3"/>
          </a:lnRef>
          <a:fillRef idx="0">
            <a:schemeClr val="accent3"/>
          </a:fillRef>
          <a:effectRef idx="0">
            <a:schemeClr val="accent3"/>
          </a:effectRef>
          <a:fontRef idx="minor">
            <a:schemeClr val="tx1"/>
          </a:fontRef>
        </p:style>
      </p:cxnSp>
      <p:sp>
        <p:nvSpPr>
          <p:cNvPr id="1024" name="Freeform 1023"/>
          <p:cNvSpPr/>
          <p:nvPr/>
        </p:nvSpPr>
        <p:spPr>
          <a:xfrm>
            <a:off x="297432" y="2518117"/>
            <a:ext cx="7105692" cy="3348111"/>
          </a:xfrm>
          <a:custGeom>
            <a:avLst/>
            <a:gdLst>
              <a:gd name="connsiteX0" fmla="*/ 630879 w 6961340"/>
              <a:gd name="connsiteY0" fmla="*/ 0 h 3348111"/>
              <a:gd name="connsiteX1" fmla="*/ 602743 w 6961340"/>
              <a:gd name="connsiteY1" fmla="*/ 2869809 h 3348111"/>
              <a:gd name="connsiteX2" fmla="*/ 6961340 w 6961340"/>
              <a:gd name="connsiteY2" fmla="*/ 3348111 h 3348111"/>
            </a:gdLst>
            <a:ahLst/>
            <a:cxnLst>
              <a:cxn ang="0">
                <a:pos x="connsiteX0" y="connsiteY0"/>
              </a:cxn>
              <a:cxn ang="0">
                <a:pos x="connsiteX1" y="connsiteY1"/>
              </a:cxn>
              <a:cxn ang="0">
                <a:pos x="connsiteX2" y="connsiteY2"/>
              </a:cxn>
            </a:cxnLst>
            <a:rect l="l" t="t" r="r" b="b"/>
            <a:pathLst>
              <a:path w="6961340" h="3348111">
                <a:moveTo>
                  <a:pt x="630879" y="0"/>
                </a:moveTo>
                <a:cubicBezTo>
                  <a:pt x="89272" y="1155895"/>
                  <a:pt x="-452334" y="2311791"/>
                  <a:pt x="602743" y="2869809"/>
                </a:cubicBezTo>
                <a:cubicBezTo>
                  <a:pt x="1657820" y="3427828"/>
                  <a:pt x="5896885" y="3240259"/>
                  <a:pt x="6961340" y="3348111"/>
                </a:cubicBezTo>
              </a:path>
            </a:pathLst>
          </a:custGeom>
        </p:spPr>
        <p:style>
          <a:lnRef idx="1">
            <a:schemeClr val="accent3"/>
          </a:lnRef>
          <a:fillRef idx="0">
            <a:schemeClr val="accent3"/>
          </a:fillRef>
          <a:effectRef idx="0">
            <a:schemeClr val="accent3"/>
          </a:effectRef>
          <a:fontRef idx="minor">
            <a:schemeClr val="tx1"/>
          </a:fontRef>
        </p:style>
        <p:txBody>
          <a:bodyPr rtlCol="0" anchor="ctr"/>
          <a:lstStyle/>
          <a:p>
            <a:pPr algn="ctr"/>
            <a:endParaRPr lang="en-IE"/>
          </a:p>
        </p:txBody>
      </p:sp>
      <p:cxnSp>
        <p:nvCxnSpPr>
          <p:cNvPr id="1027" name="Straight Connector 1026"/>
          <p:cNvCxnSpPr>
            <a:stCxn id="7" idx="6"/>
            <a:endCxn id="11" idx="2"/>
          </p:cNvCxnSpPr>
          <p:nvPr/>
        </p:nvCxnSpPr>
        <p:spPr>
          <a:xfrm flipV="1">
            <a:off x="1406769" y="1807699"/>
            <a:ext cx="4330503" cy="302455"/>
          </a:xfrm>
          <a:prstGeom prst="line">
            <a:avLst/>
          </a:prstGeom>
        </p:spPr>
        <p:style>
          <a:lnRef idx="1">
            <a:schemeClr val="accent3"/>
          </a:lnRef>
          <a:fillRef idx="0">
            <a:schemeClr val="accent3"/>
          </a:fillRef>
          <a:effectRef idx="0">
            <a:schemeClr val="accent3"/>
          </a:effectRef>
          <a:fontRef idx="minor">
            <a:schemeClr val="tx1"/>
          </a:fontRef>
        </p:style>
      </p:cxnSp>
      <p:cxnSp>
        <p:nvCxnSpPr>
          <p:cNvPr id="1029" name="Straight Connector 1028"/>
          <p:cNvCxnSpPr>
            <a:stCxn id="8" idx="5"/>
            <a:endCxn id="11" idx="1"/>
          </p:cNvCxnSpPr>
          <p:nvPr/>
        </p:nvCxnSpPr>
        <p:spPr>
          <a:xfrm>
            <a:off x="4515774" y="921519"/>
            <a:ext cx="1392492" cy="473365"/>
          </a:xfrm>
          <a:prstGeom prst="line">
            <a:avLst/>
          </a:prstGeom>
        </p:spPr>
        <p:style>
          <a:lnRef idx="1">
            <a:schemeClr val="accent3"/>
          </a:lnRef>
          <a:fillRef idx="0">
            <a:schemeClr val="accent3"/>
          </a:fillRef>
          <a:effectRef idx="0">
            <a:schemeClr val="accent3"/>
          </a:effectRef>
          <a:fontRef idx="minor">
            <a:schemeClr val="tx1"/>
          </a:fontRef>
        </p:style>
      </p:cxnSp>
      <p:cxnSp>
        <p:nvCxnSpPr>
          <p:cNvPr id="1031" name="Straight Connector 1030"/>
          <p:cNvCxnSpPr>
            <a:stCxn id="4" idx="4"/>
            <a:endCxn id="3" idx="7"/>
          </p:cNvCxnSpPr>
          <p:nvPr/>
        </p:nvCxnSpPr>
        <p:spPr>
          <a:xfrm flipH="1">
            <a:off x="8439606" y="4478168"/>
            <a:ext cx="355047" cy="834568"/>
          </a:xfrm>
          <a:prstGeom prst="line">
            <a:avLst/>
          </a:prstGeom>
        </p:spPr>
        <p:style>
          <a:lnRef idx="1">
            <a:schemeClr val="accent3"/>
          </a:lnRef>
          <a:fillRef idx="0">
            <a:schemeClr val="accent3"/>
          </a:fillRef>
          <a:effectRef idx="0">
            <a:schemeClr val="accent3"/>
          </a:effectRef>
          <a:fontRef idx="minor">
            <a:schemeClr val="tx1"/>
          </a:fontRef>
        </p:style>
      </p:cxnSp>
      <p:cxnSp>
        <p:nvCxnSpPr>
          <p:cNvPr id="1033" name="Straight Connector 1032"/>
          <p:cNvCxnSpPr>
            <a:stCxn id="4" idx="6"/>
          </p:cNvCxnSpPr>
          <p:nvPr/>
        </p:nvCxnSpPr>
        <p:spPr>
          <a:xfrm>
            <a:off x="9378462" y="3894359"/>
            <a:ext cx="807720" cy="170994"/>
          </a:xfrm>
          <a:prstGeom prst="line">
            <a:avLst/>
          </a:prstGeom>
        </p:spPr>
        <p:style>
          <a:lnRef idx="1">
            <a:schemeClr val="accent3"/>
          </a:lnRef>
          <a:fillRef idx="0">
            <a:schemeClr val="accent3"/>
          </a:fillRef>
          <a:effectRef idx="0">
            <a:schemeClr val="accent3"/>
          </a:effectRef>
          <a:fontRef idx="minor">
            <a:schemeClr val="tx1"/>
          </a:fontRef>
        </p:style>
      </p:cxnSp>
      <p:cxnSp>
        <p:nvCxnSpPr>
          <p:cNvPr id="1035" name="Straight Connector 1034"/>
          <p:cNvCxnSpPr>
            <a:stCxn id="6" idx="0"/>
            <a:endCxn id="5" idx="3"/>
          </p:cNvCxnSpPr>
          <p:nvPr/>
        </p:nvCxnSpPr>
        <p:spPr>
          <a:xfrm flipV="1">
            <a:off x="9982200" y="4615466"/>
            <a:ext cx="374976" cy="582694"/>
          </a:xfrm>
          <a:prstGeom prst="line">
            <a:avLst/>
          </a:prstGeom>
        </p:spPr>
        <p:style>
          <a:lnRef idx="1">
            <a:schemeClr val="accent3"/>
          </a:lnRef>
          <a:fillRef idx="0">
            <a:schemeClr val="accent3"/>
          </a:fillRef>
          <a:effectRef idx="0">
            <a:schemeClr val="accent3"/>
          </a:effectRef>
          <a:fontRef idx="minor">
            <a:schemeClr val="tx1"/>
          </a:fontRef>
        </p:style>
      </p:cxnSp>
      <p:cxnSp>
        <p:nvCxnSpPr>
          <p:cNvPr id="1037" name="Straight Connector 1036"/>
          <p:cNvCxnSpPr>
            <a:stCxn id="6" idx="2"/>
            <a:endCxn id="3" idx="6"/>
          </p:cNvCxnSpPr>
          <p:nvPr/>
        </p:nvCxnSpPr>
        <p:spPr>
          <a:xfrm flipH="1" flipV="1">
            <a:off x="8610600" y="5725551"/>
            <a:ext cx="787791" cy="56418"/>
          </a:xfrm>
          <a:prstGeom prst="line">
            <a:avLst/>
          </a:prstGeom>
        </p:spPr>
        <p:style>
          <a:lnRef idx="1">
            <a:schemeClr val="accent3"/>
          </a:lnRef>
          <a:fillRef idx="0">
            <a:schemeClr val="accent3"/>
          </a:fillRef>
          <a:effectRef idx="0">
            <a:schemeClr val="accent3"/>
          </a:effectRef>
          <a:fontRef idx="minor">
            <a:schemeClr val="tx1"/>
          </a:fontRef>
        </p:style>
      </p:cxnSp>
      <p:cxnSp>
        <p:nvCxnSpPr>
          <p:cNvPr id="1039" name="Straight Connector 1038"/>
          <p:cNvCxnSpPr>
            <a:stCxn id="3" idx="7"/>
            <a:endCxn id="5" idx="2"/>
          </p:cNvCxnSpPr>
          <p:nvPr/>
        </p:nvCxnSpPr>
        <p:spPr>
          <a:xfrm flipV="1">
            <a:off x="8439606" y="4202651"/>
            <a:ext cx="1746576" cy="1110085"/>
          </a:xfrm>
          <a:prstGeom prst="line">
            <a:avLst/>
          </a:prstGeom>
        </p:spPr>
        <p:style>
          <a:lnRef idx="1">
            <a:schemeClr val="accent3"/>
          </a:lnRef>
          <a:fillRef idx="0">
            <a:schemeClr val="accent3"/>
          </a:fillRef>
          <a:effectRef idx="0">
            <a:schemeClr val="accent3"/>
          </a:effectRef>
          <a:fontRef idx="minor">
            <a:schemeClr val="tx1"/>
          </a:fontRef>
        </p:style>
      </p:cxnSp>
      <p:cxnSp>
        <p:nvCxnSpPr>
          <p:cNvPr id="1041" name="Straight Connector 1040"/>
          <p:cNvCxnSpPr>
            <a:stCxn id="4" idx="5"/>
            <a:endCxn id="6" idx="1"/>
          </p:cNvCxnSpPr>
          <p:nvPr/>
        </p:nvCxnSpPr>
        <p:spPr>
          <a:xfrm>
            <a:off x="9207468" y="4307174"/>
            <a:ext cx="361917" cy="1061980"/>
          </a:xfrm>
          <a:prstGeom prst="line">
            <a:avLst/>
          </a:prstGeom>
        </p:spPr>
        <p:style>
          <a:lnRef idx="1">
            <a:schemeClr val="accent3"/>
          </a:lnRef>
          <a:fillRef idx="0">
            <a:schemeClr val="accent3"/>
          </a:fillRef>
          <a:effectRef idx="0">
            <a:schemeClr val="accent3"/>
          </a:effectRef>
          <a:fontRef idx="minor">
            <a:schemeClr val="tx1"/>
          </a:fontRef>
        </p:style>
      </p:cxnSp>
      <p:sp>
        <p:nvSpPr>
          <p:cNvPr id="29" name="Title 1">
            <a:extLst>
              <a:ext uri="{FF2B5EF4-FFF2-40B4-BE49-F238E27FC236}">
                <a16:creationId xmlns:a16="http://schemas.microsoft.com/office/drawing/2014/main" id="{B3C830FB-6A84-7A40-A262-26C4832FD198}"/>
              </a:ext>
            </a:extLst>
          </p:cNvPr>
          <p:cNvSpPr txBox="1">
            <a:spLocks/>
          </p:cNvSpPr>
          <p:nvPr/>
        </p:nvSpPr>
        <p:spPr>
          <a:xfrm>
            <a:off x="5024686" y="165262"/>
            <a:ext cx="4063708" cy="79010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smtClean="0">
                <a:ln w="22225">
                  <a:noFill/>
                  <a:prstDash val="solid"/>
                </a:ln>
                <a:solidFill>
                  <a:srgbClr val="102A73"/>
                </a:solidFill>
                <a:latin typeface="Arial Black" panose="020B0A04020102020204" pitchFamily="34" charset="0"/>
              </a:rPr>
              <a:t>Similarity </a:t>
            </a:r>
            <a:endParaRPr lang="en-US" b="1" dirty="0">
              <a:ln w="22225">
                <a:noFill/>
                <a:prstDash val="solid"/>
              </a:ln>
              <a:solidFill>
                <a:srgbClr val="102A73"/>
              </a:solidFill>
              <a:latin typeface="Arial Black" panose="020B0A04020102020204" pitchFamily="34" charset="0"/>
            </a:endParaRPr>
          </a:p>
        </p:txBody>
      </p:sp>
      <p:sp>
        <p:nvSpPr>
          <p:cNvPr id="13" name="Oval 12"/>
          <p:cNvSpPr/>
          <p:nvPr/>
        </p:nvSpPr>
        <p:spPr>
          <a:xfrm rot="20168251">
            <a:off x="-121095" y="301830"/>
            <a:ext cx="5093391" cy="2168547"/>
          </a:xfrm>
          <a:prstGeom prst="ellipse">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31" name="Title 1">
            <a:extLst>
              <a:ext uri="{FF2B5EF4-FFF2-40B4-BE49-F238E27FC236}">
                <a16:creationId xmlns:a16="http://schemas.microsoft.com/office/drawing/2014/main" id="{B3C830FB-6A84-7A40-A262-26C4832FD198}"/>
              </a:ext>
            </a:extLst>
          </p:cNvPr>
          <p:cNvSpPr txBox="1">
            <a:spLocks/>
          </p:cNvSpPr>
          <p:nvPr/>
        </p:nvSpPr>
        <p:spPr>
          <a:xfrm>
            <a:off x="2688364" y="5725551"/>
            <a:ext cx="4063708" cy="79010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err="1" smtClean="0">
                <a:ln w="22225">
                  <a:noFill/>
                  <a:prstDash val="solid"/>
                </a:ln>
                <a:solidFill>
                  <a:srgbClr val="102A73"/>
                </a:solidFill>
                <a:latin typeface="Arial Black" panose="020B0A04020102020204" pitchFamily="34" charset="0"/>
              </a:rPr>
              <a:t>Cliks</a:t>
            </a:r>
            <a:r>
              <a:rPr lang="en-US" b="1" dirty="0" smtClean="0">
                <a:ln w="22225">
                  <a:noFill/>
                  <a:prstDash val="solid"/>
                </a:ln>
                <a:solidFill>
                  <a:srgbClr val="102A73"/>
                </a:solidFill>
                <a:latin typeface="Arial Black" panose="020B0A04020102020204" pitchFamily="34" charset="0"/>
              </a:rPr>
              <a:t> </a:t>
            </a:r>
            <a:endParaRPr lang="en-US" b="1" dirty="0">
              <a:ln w="22225">
                <a:noFill/>
                <a:prstDash val="solid"/>
              </a:ln>
              <a:solidFill>
                <a:srgbClr val="102A73"/>
              </a:solidFill>
              <a:latin typeface="Arial Black" panose="020B0A04020102020204" pitchFamily="34" charset="0"/>
            </a:endParaRPr>
          </a:p>
        </p:txBody>
      </p:sp>
      <p:sp>
        <p:nvSpPr>
          <p:cNvPr id="32" name="Oval 31"/>
          <p:cNvSpPr/>
          <p:nvPr/>
        </p:nvSpPr>
        <p:spPr>
          <a:xfrm rot="20168251">
            <a:off x="6904288" y="2860074"/>
            <a:ext cx="4918658" cy="3922621"/>
          </a:xfrm>
          <a:prstGeom prst="ellipse">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Tree>
    <p:extLst>
      <p:ext uri="{BB962C8B-B14F-4D97-AF65-F5344CB8AC3E}">
        <p14:creationId xmlns:p14="http://schemas.microsoft.com/office/powerpoint/2010/main" val="2331755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left)">
                                      <p:cBhvr>
                                        <p:cTn id="7" dur="500"/>
                                        <p:tgtEl>
                                          <p:spTgt spid="2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wipe(left)">
                                      <p:cBhvr>
                                        <p:cTn id="17" dur="500"/>
                                        <p:tgtEl>
                                          <p:spTgt spid="3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2"/>
                                        </p:tgtEl>
                                        <p:attrNameLst>
                                          <p:attrName>style.visibility</p:attrName>
                                        </p:attrNameLst>
                                      </p:cBhvr>
                                      <p:to>
                                        <p:strVal val="visible"/>
                                      </p:to>
                                    </p:set>
                                    <p:animEffect transition="in" filter="fade">
                                      <p:cBhvr>
                                        <p:cTn id="22"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13" grpId="0" animBg="1"/>
      <p:bldP spid="31" grpId="0"/>
      <p:bldP spid="32"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BCC9DF3-A57B-4383-B029-339E20DB8691}" type="slidenum">
              <a:rPr lang="en-IE" smtClean="0"/>
              <a:t>31</a:t>
            </a:fld>
            <a:endParaRPr lang="en-IE"/>
          </a:p>
        </p:txBody>
      </p:sp>
      <p:sp>
        <p:nvSpPr>
          <p:cNvPr id="3" name="Oval 2"/>
          <p:cNvSpPr/>
          <p:nvPr/>
        </p:nvSpPr>
        <p:spPr>
          <a:xfrm>
            <a:off x="7442982" y="5141742"/>
            <a:ext cx="1167618" cy="1167618"/>
          </a:xfrm>
          <a:prstGeom prst="ellipse">
            <a:avLst/>
          </a:prstGeom>
          <a:solidFill>
            <a:srgbClr val="D542EE"/>
          </a:solidFill>
          <a:ln w="76200">
            <a:solidFill>
              <a:srgbClr val="102A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ln w="76200">
                <a:solidFill>
                  <a:schemeClr val="tx1"/>
                </a:solidFill>
              </a:ln>
            </a:endParaRPr>
          </a:p>
        </p:txBody>
      </p:sp>
      <p:sp>
        <p:nvSpPr>
          <p:cNvPr id="4" name="Oval 3"/>
          <p:cNvSpPr/>
          <p:nvPr/>
        </p:nvSpPr>
        <p:spPr>
          <a:xfrm>
            <a:off x="8210844" y="3310550"/>
            <a:ext cx="1167618" cy="1167618"/>
          </a:xfrm>
          <a:prstGeom prst="ellipse">
            <a:avLst/>
          </a:prstGeom>
          <a:solidFill>
            <a:srgbClr val="D542EE"/>
          </a:solidFill>
          <a:ln w="76200">
            <a:solidFill>
              <a:srgbClr val="102A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ln w="76200">
                <a:solidFill>
                  <a:schemeClr val="tx1"/>
                </a:solidFill>
              </a:ln>
            </a:endParaRPr>
          </a:p>
        </p:txBody>
      </p:sp>
      <p:sp>
        <p:nvSpPr>
          <p:cNvPr id="5" name="Oval 4"/>
          <p:cNvSpPr/>
          <p:nvPr/>
        </p:nvSpPr>
        <p:spPr>
          <a:xfrm>
            <a:off x="10186182" y="3618842"/>
            <a:ext cx="1167618" cy="1167618"/>
          </a:xfrm>
          <a:prstGeom prst="ellipse">
            <a:avLst/>
          </a:prstGeom>
          <a:solidFill>
            <a:srgbClr val="D542EE"/>
          </a:solidFill>
          <a:ln w="76200">
            <a:solidFill>
              <a:srgbClr val="102A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ln w="76200">
                <a:solidFill>
                  <a:schemeClr val="tx1"/>
                </a:solidFill>
              </a:ln>
            </a:endParaRPr>
          </a:p>
        </p:txBody>
      </p:sp>
      <p:sp>
        <p:nvSpPr>
          <p:cNvPr id="6" name="Oval 5"/>
          <p:cNvSpPr/>
          <p:nvPr/>
        </p:nvSpPr>
        <p:spPr>
          <a:xfrm>
            <a:off x="9398391" y="5198160"/>
            <a:ext cx="1167618" cy="1167618"/>
          </a:xfrm>
          <a:prstGeom prst="ellipse">
            <a:avLst/>
          </a:prstGeom>
          <a:solidFill>
            <a:srgbClr val="D542EE"/>
          </a:solidFill>
          <a:ln w="76200">
            <a:solidFill>
              <a:srgbClr val="102A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ln w="76200">
                <a:solidFill>
                  <a:schemeClr val="tx1"/>
                </a:solidFill>
              </a:ln>
            </a:endParaRPr>
          </a:p>
        </p:txBody>
      </p:sp>
      <p:sp>
        <p:nvSpPr>
          <p:cNvPr id="7" name="Oval 6"/>
          <p:cNvSpPr/>
          <p:nvPr/>
        </p:nvSpPr>
        <p:spPr>
          <a:xfrm>
            <a:off x="542533" y="1702191"/>
            <a:ext cx="864236" cy="815926"/>
          </a:xfrm>
          <a:prstGeom prst="ellipse">
            <a:avLst/>
          </a:prstGeom>
          <a:ln w="76200">
            <a:solidFill>
              <a:srgbClr val="102A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8" name="Oval 7"/>
          <p:cNvSpPr/>
          <p:nvPr/>
        </p:nvSpPr>
        <p:spPr>
          <a:xfrm>
            <a:off x="3778102" y="225083"/>
            <a:ext cx="864236" cy="815926"/>
          </a:xfrm>
          <a:prstGeom prst="ellipse">
            <a:avLst/>
          </a:prstGeom>
          <a:ln w="76200">
            <a:solidFill>
              <a:srgbClr val="102A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9" name="Oval 8"/>
          <p:cNvSpPr/>
          <p:nvPr/>
        </p:nvSpPr>
        <p:spPr>
          <a:xfrm>
            <a:off x="1406769" y="3618842"/>
            <a:ext cx="1167618" cy="1167618"/>
          </a:xfrm>
          <a:prstGeom prst="ellipse">
            <a:avLst/>
          </a:prstGeom>
          <a:solidFill>
            <a:srgbClr val="6743ED"/>
          </a:solidFill>
          <a:ln w="76200">
            <a:solidFill>
              <a:srgbClr val="102A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ln w="76200">
                <a:solidFill>
                  <a:schemeClr val="tx1"/>
                </a:solidFill>
              </a:ln>
            </a:endParaRPr>
          </a:p>
        </p:txBody>
      </p:sp>
      <p:sp>
        <p:nvSpPr>
          <p:cNvPr id="10" name="Oval 9"/>
          <p:cNvSpPr/>
          <p:nvPr/>
        </p:nvSpPr>
        <p:spPr>
          <a:xfrm>
            <a:off x="3382107" y="3894359"/>
            <a:ext cx="1167618" cy="1167618"/>
          </a:xfrm>
          <a:prstGeom prst="ellipse">
            <a:avLst/>
          </a:prstGeom>
          <a:solidFill>
            <a:srgbClr val="6743ED"/>
          </a:solidFill>
          <a:ln w="76200">
            <a:solidFill>
              <a:srgbClr val="102A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ln w="76200">
                <a:solidFill>
                  <a:schemeClr val="tx1"/>
                </a:solidFill>
              </a:ln>
            </a:endParaRPr>
          </a:p>
        </p:txBody>
      </p:sp>
      <p:sp>
        <p:nvSpPr>
          <p:cNvPr id="11" name="Oval 10"/>
          <p:cNvSpPr/>
          <p:nvPr/>
        </p:nvSpPr>
        <p:spPr>
          <a:xfrm>
            <a:off x="5737272" y="1223890"/>
            <a:ext cx="1167618" cy="1167618"/>
          </a:xfrm>
          <a:prstGeom prst="ellipse">
            <a:avLst/>
          </a:prstGeom>
          <a:solidFill>
            <a:srgbClr val="6743ED"/>
          </a:solidFill>
          <a:ln w="76200">
            <a:solidFill>
              <a:srgbClr val="102A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ln w="76200">
                <a:solidFill>
                  <a:schemeClr val="tx1"/>
                </a:solidFill>
              </a:ln>
            </a:endParaRPr>
          </a:p>
        </p:txBody>
      </p:sp>
      <p:sp>
        <p:nvSpPr>
          <p:cNvPr id="12" name="Oval 11"/>
          <p:cNvSpPr/>
          <p:nvPr/>
        </p:nvSpPr>
        <p:spPr>
          <a:xfrm>
            <a:off x="1710151" y="225083"/>
            <a:ext cx="864236" cy="815926"/>
          </a:xfrm>
          <a:prstGeom prst="ellipse">
            <a:avLst/>
          </a:prstGeom>
          <a:ln w="76200">
            <a:solidFill>
              <a:srgbClr val="102A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pic>
        <p:nvPicPr>
          <p:cNvPr id="1026" name="Picture 2" descr="Muscle clipart. Free download transparent .PNG | Creazilla"/>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20047272">
            <a:off x="240500" y="1685971"/>
            <a:ext cx="841363" cy="23768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Muscle clipart. Free download transparent .PNG | Creazilla"/>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20047272">
            <a:off x="3451913" y="223664"/>
            <a:ext cx="841363" cy="237685"/>
          </a:xfrm>
          <a:prstGeom prst="rect">
            <a:avLst/>
          </a:prstGeom>
          <a:noFill/>
          <a:extLst>
            <a:ext uri="{909E8E84-426E-40DD-AFC4-6F175D3DCCD1}">
              <a14:hiddenFill xmlns:a14="http://schemas.microsoft.com/office/drawing/2010/main">
                <a:solidFill>
                  <a:srgbClr val="FFFFFF"/>
                </a:solidFill>
              </a14:hiddenFill>
            </a:ext>
          </a:extLst>
        </p:spPr>
      </p:pic>
      <p:cxnSp>
        <p:nvCxnSpPr>
          <p:cNvPr id="15" name="Straight Connector 14"/>
          <p:cNvCxnSpPr>
            <a:stCxn id="12" idx="4"/>
            <a:endCxn id="9" idx="0"/>
          </p:cNvCxnSpPr>
          <p:nvPr/>
        </p:nvCxnSpPr>
        <p:spPr>
          <a:xfrm flipH="1">
            <a:off x="1990578" y="1041009"/>
            <a:ext cx="151691" cy="2577833"/>
          </a:xfrm>
          <a:prstGeom prst="line">
            <a:avLst/>
          </a:prstGeom>
        </p:spPr>
        <p:style>
          <a:lnRef idx="1">
            <a:schemeClr val="dk1"/>
          </a:lnRef>
          <a:fillRef idx="0">
            <a:schemeClr val="dk1"/>
          </a:fillRef>
          <a:effectRef idx="0">
            <a:schemeClr val="dk1"/>
          </a:effectRef>
          <a:fontRef idx="minor">
            <a:schemeClr val="tx1"/>
          </a:fontRef>
        </p:style>
      </p:cxnSp>
      <p:cxnSp>
        <p:nvCxnSpPr>
          <p:cNvPr id="17" name="Straight Connector 16"/>
          <p:cNvCxnSpPr>
            <a:stCxn id="12" idx="5"/>
          </p:cNvCxnSpPr>
          <p:nvPr/>
        </p:nvCxnSpPr>
        <p:spPr>
          <a:xfrm>
            <a:off x="2447823" y="921519"/>
            <a:ext cx="1424771" cy="2972840"/>
          </a:xfrm>
          <a:prstGeom prst="line">
            <a:avLst/>
          </a:prstGeom>
        </p:spPr>
        <p:style>
          <a:lnRef idx="1">
            <a:schemeClr val="dk1"/>
          </a:lnRef>
          <a:fillRef idx="0">
            <a:schemeClr val="dk1"/>
          </a:fillRef>
          <a:effectRef idx="0">
            <a:schemeClr val="dk1"/>
          </a:effectRef>
          <a:fontRef idx="minor">
            <a:schemeClr val="tx1"/>
          </a:fontRef>
        </p:style>
      </p:cxnSp>
      <p:cxnSp>
        <p:nvCxnSpPr>
          <p:cNvPr id="21" name="Straight Connector 20"/>
          <p:cNvCxnSpPr>
            <a:stCxn id="10" idx="2"/>
            <a:endCxn id="9" idx="6"/>
          </p:cNvCxnSpPr>
          <p:nvPr/>
        </p:nvCxnSpPr>
        <p:spPr>
          <a:xfrm flipH="1" flipV="1">
            <a:off x="2574387" y="4202651"/>
            <a:ext cx="807720" cy="275517"/>
          </a:xfrm>
          <a:prstGeom prst="line">
            <a:avLst/>
          </a:prstGeom>
        </p:spPr>
        <p:style>
          <a:lnRef idx="1">
            <a:schemeClr val="dk1"/>
          </a:lnRef>
          <a:fillRef idx="0">
            <a:schemeClr val="dk1"/>
          </a:fillRef>
          <a:effectRef idx="0">
            <a:schemeClr val="dk1"/>
          </a:effectRef>
          <a:fontRef idx="minor">
            <a:schemeClr val="tx1"/>
          </a:fontRef>
        </p:style>
      </p:cxnSp>
      <p:cxnSp>
        <p:nvCxnSpPr>
          <p:cNvPr id="23" name="Straight Connector 22"/>
          <p:cNvCxnSpPr>
            <a:stCxn id="11" idx="5"/>
            <a:endCxn id="4" idx="1"/>
          </p:cNvCxnSpPr>
          <p:nvPr/>
        </p:nvCxnSpPr>
        <p:spPr>
          <a:xfrm>
            <a:off x="6733896" y="2220514"/>
            <a:ext cx="1647942" cy="1261030"/>
          </a:xfrm>
          <a:prstGeom prst="line">
            <a:avLst/>
          </a:prstGeom>
        </p:spPr>
        <p:style>
          <a:lnRef idx="1">
            <a:schemeClr val="dk1"/>
          </a:lnRef>
          <a:fillRef idx="0">
            <a:schemeClr val="dk1"/>
          </a:fillRef>
          <a:effectRef idx="0">
            <a:schemeClr val="dk1"/>
          </a:effectRef>
          <a:fontRef idx="minor">
            <a:schemeClr val="tx1"/>
          </a:fontRef>
        </p:style>
      </p:cxnSp>
      <p:cxnSp>
        <p:nvCxnSpPr>
          <p:cNvPr id="25" name="Straight Connector 24"/>
          <p:cNvCxnSpPr>
            <a:stCxn id="10" idx="7"/>
            <a:endCxn id="11" idx="3"/>
          </p:cNvCxnSpPr>
          <p:nvPr/>
        </p:nvCxnSpPr>
        <p:spPr>
          <a:xfrm flipV="1">
            <a:off x="4378731" y="2220514"/>
            <a:ext cx="1529535" cy="1844839"/>
          </a:xfrm>
          <a:prstGeom prst="line">
            <a:avLst/>
          </a:prstGeom>
        </p:spPr>
        <p:style>
          <a:lnRef idx="1">
            <a:schemeClr val="dk1"/>
          </a:lnRef>
          <a:fillRef idx="0">
            <a:schemeClr val="dk1"/>
          </a:fillRef>
          <a:effectRef idx="0">
            <a:schemeClr val="dk1"/>
          </a:effectRef>
          <a:fontRef idx="minor">
            <a:schemeClr val="tx1"/>
          </a:fontRef>
        </p:style>
      </p:cxnSp>
      <p:sp>
        <p:nvSpPr>
          <p:cNvPr id="1024" name="Freeform 1023"/>
          <p:cNvSpPr/>
          <p:nvPr/>
        </p:nvSpPr>
        <p:spPr>
          <a:xfrm>
            <a:off x="297432" y="2518117"/>
            <a:ext cx="7105692" cy="3348111"/>
          </a:xfrm>
          <a:custGeom>
            <a:avLst/>
            <a:gdLst>
              <a:gd name="connsiteX0" fmla="*/ 630879 w 6961340"/>
              <a:gd name="connsiteY0" fmla="*/ 0 h 3348111"/>
              <a:gd name="connsiteX1" fmla="*/ 602743 w 6961340"/>
              <a:gd name="connsiteY1" fmla="*/ 2869809 h 3348111"/>
              <a:gd name="connsiteX2" fmla="*/ 6961340 w 6961340"/>
              <a:gd name="connsiteY2" fmla="*/ 3348111 h 3348111"/>
            </a:gdLst>
            <a:ahLst/>
            <a:cxnLst>
              <a:cxn ang="0">
                <a:pos x="connsiteX0" y="connsiteY0"/>
              </a:cxn>
              <a:cxn ang="0">
                <a:pos x="connsiteX1" y="connsiteY1"/>
              </a:cxn>
              <a:cxn ang="0">
                <a:pos x="connsiteX2" y="connsiteY2"/>
              </a:cxn>
            </a:cxnLst>
            <a:rect l="l" t="t" r="r" b="b"/>
            <a:pathLst>
              <a:path w="6961340" h="3348111">
                <a:moveTo>
                  <a:pt x="630879" y="0"/>
                </a:moveTo>
                <a:cubicBezTo>
                  <a:pt x="89272" y="1155895"/>
                  <a:pt x="-452334" y="2311791"/>
                  <a:pt x="602743" y="2869809"/>
                </a:cubicBezTo>
                <a:cubicBezTo>
                  <a:pt x="1657820" y="3427828"/>
                  <a:pt x="5896885" y="3240259"/>
                  <a:pt x="6961340" y="3348111"/>
                </a:cubicBezTo>
              </a:path>
            </a:pathLst>
          </a:custGeom>
        </p:spPr>
        <p:style>
          <a:lnRef idx="1">
            <a:schemeClr val="dk1"/>
          </a:lnRef>
          <a:fillRef idx="0">
            <a:schemeClr val="dk1"/>
          </a:fillRef>
          <a:effectRef idx="0">
            <a:schemeClr val="dk1"/>
          </a:effectRef>
          <a:fontRef idx="minor">
            <a:schemeClr val="tx1"/>
          </a:fontRef>
        </p:style>
        <p:txBody>
          <a:bodyPr rtlCol="0" anchor="ctr"/>
          <a:lstStyle/>
          <a:p>
            <a:pPr algn="ctr"/>
            <a:endParaRPr lang="en-IE"/>
          </a:p>
        </p:txBody>
      </p:sp>
      <p:cxnSp>
        <p:nvCxnSpPr>
          <p:cNvPr id="1027" name="Straight Connector 1026"/>
          <p:cNvCxnSpPr>
            <a:stCxn id="7" idx="6"/>
            <a:endCxn id="11" idx="2"/>
          </p:cNvCxnSpPr>
          <p:nvPr/>
        </p:nvCxnSpPr>
        <p:spPr>
          <a:xfrm flipV="1">
            <a:off x="1406769" y="1807699"/>
            <a:ext cx="4330503" cy="302455"/>
          </a:xfrm>
          <a:prstGeom prst="line">
            <a:avLst/>
          </a:prstGeom>
        </p:spPr>
        <p:style>
          <a:lnRef idx="1">
            <a:schemeClr val="dk1"/>
          </a:lnRef>
          <a:fillRef idx="0">
            <a:schemeClr val="dk1"/>
          </a:fillRef>
          <a:effectRef idx="0">
            <a:schemeClr val="dk1"/>
          </a:effectRef>
          <a:fontRef idx="minor">
            <a:schemeClr val="tx1"/>
          </a:fontRef>
        </p:style>
      </p:cxnSp>
      <p:cxnSp>
        <p:nvCxnSpPr>
          <p:cNvPr id="1029" name="Straight Connector 1028"/>
          <p:cNvCxnSpPr>
            <a:stCxn id="8" idx="5"/>
            <a:endCxn id="11" idx="1"/>
          </p:cNvCxnSpPr>
          <p:nvPr/>
        </p:nvCxnSpPr>
        <p:spPr>
          <a:xfrm>
            <a:off x="4515774" y="921519"/>
            <a:ext cx="1392492" cy="473365"/>
          </a:xfrm>
          <a:prstGeom prst="line">
            <a:avLst/>
          </a:prstGeom>
        </p:spPr>
        <p:style>
          <a:lnRef idx="1">
            <a:schemeClr val="dk1"/>
          </a:lnRef>
          <a:fillRef idx="0">
            <a:schemeClr val="dk1"/>
          </a:fillRef>
          <a:effectRef idx="0">
            <a:schemeClr val="dk1"/>
          </a:effectRef>
          <a:fontRef idx="minor">
            <a:schemeClr val="tx1"/>
          </a:fontRef>
        </p:style>
      </p:cxnSp>
      <p:cxnSp>
        <p:nvCxnSpPr>
          <p:cNvPr id="1031" name="Straight Connector 1030"/>
          <p:cNvCxnSpPr>
            <a:stCxn id="4" idx="4"/>
            <a:endCxn id="3" idx="7"/>
          </p:cNvCxnSpPr>
          <p:nvPr/>
        </p:nvCxnSpPr>
        <p:spPr>
          <a:xfrm flipH="1">
            <a:off x="8439606" y="4478168"/>
            <a:ext cx="355047" cy="834568"/>
          </a:xfrm>
          <a:prstGeom prst="line">
            <a:avLst/>
          </a:prstGeom>
        </p:spPr>
        <p:style>
          <a:lnRef idx="1">
            <a:schemeClr val="dk1"/>
          </a:lnRef>
          <a:fillRef idx="0">
            <a:schemeClr val="dk1"/>
          </a:fillRef>
          <a:effectRef idx="0">
            <a:schemeClr val="dk1"/>
          </a:effectRef>
          <a:fontRef idx="minor">
            <a:schemeClr val="tx1"/>
          </a:fontRef>
        </p:style>
      </p:cxnSp>
      <p:cxnSp>
        <p:nvCxnSpPr>
          <p:cNvPr id="1033" name="Straight Connector 1032"/>
          <p:cNvCxnSpPr>
            <a:stCxn id="4" idx="6"/>
          </p:cNvCxnSpPr>
          <p:nvPr/>
        </p:nvCxnSpPr>
        <p:spPr>
          <a:xfrm>
            <a:off x="9378462" y="3894359"/>
            <a:ext cx="807720" cy="170994"/>
          </a:xfrm>
          <a:prstGeom prst="line">
            <a:avLst/>
          </a:prstGeom>
        </p:spPr>
        <p:style>
          <a:lnRef idx="1">
            <a:schemeClr val="dk1"/>
          </a:lnRef>
          <a:fillRef idx="0">
            <a:schemeClr val="dk1"/>
          </a:fillRef>
          <a:effectRef idx="0">
            <a:schemeClr val="dk1"/>
          </a:effectRef>
          <a:fontRef idx="minor">
            <a:schemeClr val="tx1"/>
          </a:fontRef>
        </p:style>
      </p:cxnSp>
      <p:cxnSp>
        <p:nvCxnSpPr>
          <p:cNvPr id="1035" name="Straight Connector 1034"/>
          <p:cNvCxnSpPr>
            <a:stCxn id="6" idx="0"/>
            <a:endCxn id="5" idx="3"/>
          </p:cNvCxnSpPr>
          <p:nvPr/>
        </p:nvCxnSpPr>
        <p:spPr>
          <a:xfrm flipV="1">
            <a:off x="9982200" y="4615466"/>
            <a:ext cx="374976" cy="582694"/>
          </a:xfrm>
          <a:prstGeom prst="line">
            <a:avLst/>
          </a:prstGeom>
        </p:spPr>
        <p:style>
          <a:lnRef idx="1">
            <a:schemeClr val="dk1"/>
          </a:lnRef>
          <a:fillRef idx="0">
            <a:schemeClr val="dk1"/>
          </a:fillRef>
          <a:effectRef idx="0">
            <a:schemeClr val="dk1"/>
          </a:effectRef>
          <a:fontRef idx="minor">
            <a:schemeClr val="tx1"/>
          </a:fontRef>
        </p:style>
      </p:cxnSp>
      <p:cxnSp>
        <p:nvCxnSpPr>
          <p:cNvPr id="1037" name="Straight Connector 1036"/>
          <p:cNvCxnSpPr>
            <a:stCxn id="6" idx="2"/>
            <a:endCxn id="3" idx="6"/>
          </p:cNvCxnSpPr>
          <p:nvPr/>
        </p:nvCxnSpPr>
        <p:spPr>
          <a:xfrm flipH="1" flipV="1">
            <a:off x="8610600" y="5725551"/>
            <a:ext cx="787791" cy="56418"/>
          </a:xfrm>
          <a:prstGeom prst="line">
            <a:avLst/>
          </a:prstGeom>
        </p:spPr>
        <p:style>
          <a:lnRef idx="1">
            <a:schemeClr val="dk1"/>
          </a:lnRef>
          <a:fillRef idx="0">
            <a:schemeClr val="dk1"/>
          </a:fillRef>
          <a:effectRef idx="0">
            <a:schemeClr val="dk1"/>
          </a:effectRef>
          <a:fontRef idx="minor">
            <a:schemeClr val="tx1"/>
          </a:fontRef>
        </p:style>
      </p:cxnSp>
      <p:cxnSp>
        <p:nvCxnSpPr>
          <p:cNvPr id="1039" name="Straight Connector 1038"/>
          <p:cNvCxnSpPr>
            <a:stCxn id="3" idx="7"/>
            <a:endCxn id="5" idx="2"/>
          </p:cNvCxnSpPr>
          <p:nvPr/>
        </p:nvCxnSpPr>
        <p:spPr>
          <a:xfrm flipV="1">
            <a:off x="8439606" y="4202651"/>
            <a:ext cx="1746576" cy="1110085"/>
          </a:xfrm>
          <a:prstGeom prst="line">
            <a:avLst/>
          </a:prstGeom>
        </p:spPr>
        <p:style>
          <a:lnRef idx="1">
            <a:schemeClr val="dk1"/>
          </a:lnRef>
          <a:fillRef idx="0">
            <a:schemeClr val="dk1"/>
          </a:fillRef>
          <a:effectRef idx="0">
            <a:schemeClr val="dk1"/>
          </a:effectRef>
          <a:fontRef idx="minor">
            <a:schemeClr val="tx1"/>
          </a:fontRef>
        </p:style>
      </p:cxnSp>
      <p:cxnSp>
        <p:nvCxnSpPr>
          <p:cNvPr id="1041" name="Straight Connector 1040"/>
          <p:cNvCxnSpPr>
            <a:stCxn id="4" idx="5"/>
            <a:endCxn id="6" idx="1"/>
          </p:cNvCxnSpPr>
          <p:nvPr/>
        </p:nvCxnSpPr>
        <p:spPr>
          <a:xfrm>
            <a:off x="9207468" y="4307174"/>
            <a:ext cx="361917" cy="1061980"/>
          </a:xfrm>
          <a:prstGeom prst="line">
            <a:avLst/>
          </a:prstGeom>
        </p:spPr>
        <p:style>
          <a:lnRef idx="1">
            <a:schemeClr val="dk1"/>
          </a:lnRef>
          <a:fillRef idx="0">
            <a:schemeClr val="dk1"/>
          </a:fillRef>
          <a:effectRef idx="0">
            <a:schemeClr val="dk1"/>
          </a:effectRef>
          <a:fontRef idx="minor">
            <a:schemeClr val="tx1"/>
          </a:fontRef>
        </p:style>
      </p:cxnSp>
      <p:sp>
        <p:nvSpPr>
          <p:cNvPr id="29" name="Title 1">
            <a:extLst>
              <a:ext uri="{FF2B5EF4-FFF2-40B4-BE49-F238E27FC236}">
                <a16:creationId xmlns:a16="http://schemas.microsoft.com/office/drawing/2014/main" id="{B3C830FB-6A84-7A40-A262-26C4832FD198}"/>
              </a:ext>
            </a:extLst>
          </p:cNvPr>
          <p:cNvSpPr txBox="1">
            <a:spLocks/>
          </p:cNvSpPr>
          <p:nvPr/>
        </p:nvSpPr>
        <p:spPr>
          <a:xfrm>
            <a:off x="7950346" y="997158"/>
            <a:ext cx="4063708" cy="79010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smtClean="0">
                <a:ln w="22225">
                  <a:noFill/>
                  <a:prstDash val="solid"/>
                </a:ln>
                <a:solidFill>
                  <a:srgbClr val="102A73"/>
                </a:solidFill>
                <a:latin typeface="Arial Black" panose="020B0A04020102020204" pitchFamily="34" charset="0"/>
              </a:rPr>
              <a:t>Distance</a:t>
            </a:r>
            <a:endParaRPr lang="en-US" b="1" dirty="0">
              <a:ln w="22225">
                <a:noFill/>
                <a:prstDash val="solid"/>
              </a:ln>
              <a:solidFill>
                <a:srgbClr val="102A73"/>
              </a:solidFill>
              <a:latin typeface="Arial Black" panose="020B0A04020102020204" pitchFamily="34" charset="0"/>
            </a:endParaRPr>
          </a:p>
        </p:txBody>
      </p:sp>
      <p:sp>
        <p:nvSpPr>
          <p:cNvPr id="13" name="Rectangle 12"/>
          <p:cNvSpPr/>
          <p:nvPr/>
        </p:nvSpPr>
        <p:spPr>
          <a:xfrm>
            <a:off x="180143" y="2309362"/>
            <a:ext cx="444352" cy="707886"/>
          </a:xfrm>
          <a:prstGeom prst="rect">
            <a:avLst/>
          </a:prstGeom>
          <a:noFill/>
        </p:spPr>
        <p:txBody>
          <a:bodyPr wrap="none" lIns="91440" tIns="45720" rIns="91440" bIns="45720">
            <a:spAutoFit/>
          </a:bodyPr>
          <a:lstStyle/>
          <a:p>
            <a:pPr algn="ctr"/>
            <a:r>
              <a:rPr lang="en-US" sz="4000" b="0" cap="none" spc="0" dirty="0" smtClean="0">
                <a:ln w="0"/>
                <a:solidFill>
                  <a:schemeClr val="tx1"/>
                </a:solidFill>
                <a:effectLst>
                  <a:outerShdw blurRad="38100" dist="19050" dir="2700000" algn="tl" rotWithShape="0">
                    <a:schemeClr val="dk1">
                      <a:alpha val="40000"/>
                    </a:schemeClr>
                  </a:outerShdw>
                </a:effectLst>
              </a:rPr>
              <a:t>1</a:t>
            </a:r>
            <a:endParaRPr lang="en-US" sz="4000" b="0" cap="none" spc="0" dirty="0">
              <a:ln w="0"/>
              <a:solidFill>
                <a:schemeClr val="tx1"/>
              </a:solidFill>
              <a:effectLst>
                <a:outerShdw blurRad="38100" dist="19050" dir="2700000" algn="tl" rotWithShape="0">
                  <a:schemeClr val="dk1">
                    <a:alpha val="40000"/>
                  </a:schemeClr>
                </a:outerShdw>
              </a:effectLst>
            </a:endParaRPr>
          </a:p>
        </p:txBody>
      </p:sp>
      <p:sp>
        <p:nvSpPr>
          <p:cNvPr id="31" name="Rectangle 30"/>
          <p:cNvSpPr/>
          <p:nvPr/>
        </p:nvSpPr>
        <p:spPr>
          <a:xfrm>
            <a:off x="4753818" y="182163"/>
            <a:ext cx="444352" cy="707886"/>
          </a:xfrm>
          <a:prstGeom prst="rect">
            <a:avLst/>
          </a:prstGeom>
          <a:noFill/>
        </p:spPr>
        <p:txBody>
          <a:bodyPr wrap="none" lIns="91440" tIns="45720" rIns="91440" bIns="45720">
            <a:spAutoFit/>
          </a:bodyPr>
          <a:lstStyle/>
          <a:p>
            <a:pPr algn="ctr"/>
            <a:r>
              <a:rPr lang="en-US" sz="4000" dirty="0">
                <a:ln w="0"/>
                <a:effectLst>
                  <a:outerShdw blurRad="38100" dist="19050" dir="2700000" algn="tl" rotWithShape="0">
                    <a:schemeClr val="dk1">
                      <a:alpha val="40000"/>
                    </a:schemeClr>
                  </a:outerShdw>
                </a:effectLst>
              </a:rPr>
              <a:t>2</a:t>
            </a:r>
            <a:endParaRPr lang="en-US" sz="4000" b="0" cap="none" spc="0" dirty="0">
              <a:ln w="0"/>
              <a:solidFill>
                <a:schemeClr val="tx1"/>
              </a:solidFill>
              <a:effectLst>
                <a:outerShdw blurRad="38100" dist="19050" dir="2700000" algn="tl" rotWithShape="0">
                  <a:schemeClr val="dk1">
                    <a:alpha val="40000"/>
                  </a:schemeClr>
                </a:outerShdw>
              </a:effectLst>
            </a:endParaRPr>
          </a:p>
        </p:txBody>
      </p:sp>
      <p:sp>
        <p:nvSpPr>
          <p:cNvPr id="32" name="Rectangle 31"/>
          <p:cNvSpPr/>
          <p:nvPr/>
        </p:nvSpPr>
        <p:spPr>
          <a:xfrm>
            <a:off x="2713915" y="269145"/>
            <a:ext cx="444352" cy="707886"/>
          </a:xfrm>
          <a:prstGeom prst="rect">
            <a:avLst/>
          </a:prstGeom>
          <a:noFill/>
        </p:spPr>
        <p:txBody>
          <a:bodyPr wrap="none" lIns="91440" tIns="45720" rIns="91440" bIns="45720">
            <a:spAutoFit/>
          </a:bodyPr>
          <a:lstStyle/>
          <a:p>
            <a:pPr algn="ctr"/>
            <a:r>
              <a:rPr lang="en-US" sz="4000" dirty="0" smtClean="0">
                <a:ln w="0"/>
                <a:effectLst>
                  <a:outerShdw blurRad="38100" dist="19050" dir="2700000" algn="tl" rotWithShape="0">
                    <a:schemeClr val="dk1">
                      <a:alpha val="40000"/>
                    </a:schemeClr>
                  </a:outerShdw>
                </a:effectLst>
              </a:rPr>
              <a:t>3</a:t>
            </a:r>
            <a:endParaRPr lang="en-US" sz="40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459953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left)">
                                      <p:cBhvr>
                                        <p:cTn id="7" dur="500"/>
                                        <p:tgtEl>
                                          <p:spTgt spid="29"/>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31"/>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32"/>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13" grpId="0"/>
      <p:bldP spid="31" grpId="0"/>
      <p:bldP spid="32"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BCC9DF3-A57B-4383-B029-339E20DB8691}" type="slidenum">
              <a:rPr lang="en-IE" smtClean="0"/>
              <a:t>32</a:t>
            </a:fld>
            <a:endParaRPr lang="en-IE"/>
          </a:p>
        </p:txBody>
      </p:sp>
    </p:spTree>
    <p:extLst>
      <p:ext uri="{BB962C8B-B14F-4D97-AF65-F5344CB8AC3E}">
        <p14:creationId xmlns:p14="http://schemas.microsoft.com/office/powerpoint/2010/main" val="213128741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0"/>
          </p:nvPr>
        </p:nvSpPr>
        <p:spPr/>
        <p:txBody>
          <a:bodyPr/>
          <a:lstStyle/>
          <a:p>
            <a:endParaRPr lang="en-IE"/>
          </a:p>
        </p:txBody>
      </p:sp>
      <p:sp>
        <p:nvSpPr>
          <p:cNvPr id="5" name="Title 4"/>
          <p:cNvSpPr>
            <a:spLocks noGrp="1"/>
          </p:cNvSpPr>
          <p:nvPr>
            <p:ph type="ctrTitle"/>
          </p:nvPr>
        </p:nvSpPr>
        <p:spPr/>
        <p:txBody>
          <a:bodyPr/>
          <a:lstStyle/>
          <a:p>
            <a:endParaRPr lang="en-IE"/>
          </a:p>
        </p:txBody>
      </p:sp>
      <p:pic>
        <p:nvPicPr>
          <p:cNvPr id="7" name="Picture 2" descr="https://static.wixstatic.com/media/6b5298_fcaea1a49201458aa80ed0145357354b~mv2.png/v1/fill/w_1000,h_449,al_c,usm_0.66_1.00_0.01/6b5298_fcaea1a49201458aa80ed0145357354b~mv2.png"/>
          <p:cNvPicPr>
            <a:picLocks noChangeAspect="1" noChangeArrowheads="1"/>
          </p:cNvPicPr>
          <p:nvPr/>
        </p:nvPicPr>
        <p:blipFill rotWithShape="1">
          <a:blip r:embed="rId3">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rcRect l="2885" t="3165" r="3298" b="3273"/>
          <a:stretch/>
        </p:blipFill>
        <p:spPr bwMode="auto">
          <a:xfrm>
            <a:off x="429489" y="1570383"/>
            <a:ext cx="10612583" cy="475211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385999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A36543-5EC1-344F-8D0D-036E1EEBCD3B}"/>
              </a:ext>
            </a:extLst>
          </p:cNvPr>
          <p:cNvSpPr>
            <a:spLocks noGrp="1"/>
          </p:cNvSpPr>
          <p:nvPr>
            <p:ph type="ctrTitle"/>
          </p:nvPr>
        </p:nvSpPr>
        <p:spPr/>
        <p:txBody>
          <a:bodyPr/>
          <a:lstStyle/>
          <a:p>
            <a:r>
              <a:rPr lang="en-US" dirty="0" err="1">
                <a:solidFill>
                  <a:schemeClr val="tx1"/>
                </a:solidFill>
              </a:rPr>
              <a:t>myomirs</a:t>
            </a:r>
            <a:endParaRPr lang="en-US" dirty="0"/>
          </a:p>
        </p:txBody>
      </p:sp>
      <p:sp>
        <p:nvSpPr>
          <p:cNvPr id="4" name="Text Placeholder 3">
            <a:extLst>
              <a:ext uri="{FF2B5EF4-FFF2-40B4-BE49-F238E27FC236}">
                <a16:creationId xmlns:a16="http://schemas.microsoft.com/office/drawing/2014/main" id="{30858D23-5832-B244-A07F-C7350DADECF8}"/>
              </a:ext>
            </a:extLst>
          </p:cNvPr>
          <p:cNvSpPr>
            <a:spLocks noGrp="1"/>
          </p:cNvSpPr>
          <p:nvPr>
            <p:ph type="body" idx="10"/>
          </p:nvPr>
        </p:nvSpPr>
        <p:spPr/>
        <p:txBody>
          <a:bodyPr>
            <a:normAutofit/>
          </a:bodyPr>
          <a:lstStyle/>
          <a:p>
            <a:pPr algn="ctr">
              <a:lnSpc>
                <a:spcPct val="200000"/>
              </a:lnSpc>
            </a:pPr>
            <a:endParaRPr lang="en-US" sz="3600" b="1" dirty="0">
              <a:solidFill>
                <a:schemeClr val="tx2">
                  <a:lumMod val="75000"/>
                </a:schemeClr>
              </a:solidFill>
              <a:latin typeface="+mn-lt"/>
            </a:endParaRPr>
          </a:p>
        </p:txBody>
      </p:sp>
      <p:pic>
        <p:nvPicPr>
          <p:cNvPr id="5124" name="Picture 4" descr="MicroRNA-206: a Promising Theranostic Mark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8565" y="1449841"/>
            <a:ext cx="9144000" cy="46313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995569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rot="8144202">
            <a:off x="4193308" y="3634240"/>
            <a:ext cx="8579263" cy="2717695"/>
            <a:chOff x="3612737" y="2835954"/>
            <a:chExt cx="8579263" cy="2717695"/>
          </a:xfrm>
        </p:grpSpPr>
        <p:pic>
          <p:nvPicPr>
            <p:cNvPr id="6" name="Picture 5"/>
            <p:cNvPicPr>
              <a:picLocks noChangeAspect="1"/>
            </p:cNvPicPr>
            <p:nvPr/>
          </p:nvPicPr>
          <p:blipFill rotWithShape="1">
            <a:blip r:embed="rId3">
              <a:clrChange>
                <a:clrFrom>
                  <a:srgbClr val="FFFFFF"/>
                </a:clrFrom>
                <a:clrTo>
                  <a:srgbClr val="FFFFFF">
                    <a:alpha val="0"/>
                  </a:srgbClr>
                </a:clrTo>
              </a:clrChange>
              <a:grayscl/>
            </a:blip>
            <a:srcRect l="7851"/>
            <a:stretch/>
          </p:blipFill>
          <p:spPr>
            <a:xfrm>
              <a:off x="3612737" y="2835954"/>
              <a:ext cx="8579263" cy="2717695"/>
            </a:xfrm>
            <a:prstGeom prst="rect">
              <a:avLst/>
            </a:prstGeom>
          </p:spPr>
        </p:pic>
        <p:sp>
          <p:nvSpPr>
            <p:cNvPr id="5" name="Rectangle 4"/>
            <p:cNvSpPr/>
            <p:nvPr/>
          </p:nvSpPr>
          <p:spPr>
            <a:xfrm>
              <a:off x="8868229" y="3265714"/>
              <a:ext cx="638628" cy="2612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8" name="Rectangle 7"/>
            <p:cNvSpPr/>
            <p:nvPr/>
          </p:nvSpPr>
          <p:spPr>
            <a:xfrm>
              <a:off x="8352972" y="4279052"/>
              <a:ext cx="878114" cy="2348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grpSp>
      <p:sp>
        <p:nvSpPr>
          <p:cNvPr id="2" name="Content Placeholder 1">
            <a:extLst>
              <a:ext uri="{FF2B5EF4-FFF2-40B4-BE49-F238E27FC236}">
                <a16:creationId xmlns:a16="http://schemas.microsoft.com/office/drawing/2014/main" id="{0AACB757-AA75-9D42-960A-7EA24B7B5FAD}"/>
              </a:ext>
            </a:extLst>
          </p:cNvPr>
          <p:cNvSpPr>
            <a:spLocks noGrp="1"/>
          </p:cNvSpPr>
          <p:nvPr>
            <p:ph idx="1"/>
          </p:nvPr>
        </p:nvSpPr>
        <p:spPr>
          <a:xfrm>
            <a:off x="778565" y="2235547"/>
            <a:ext cx="9144000" cy="3918510"/>
          </a:xfrm>
        </p:spPr>
        <p:txBody>
          <a:bodyPr>
            <a:normAutofit fontScale="62500" lnSpcReduction="20000"/>
          </a:bodyPr>
          <a:lstStyle/>
          <a:p>
            <a:pPr marL="571500" indent="-571500">
              <a:lnSpc>
                <a:spcPct val="120000"/>
              </a:lnSpc>
            </a:pPr>
            <a:r>
              <a:rPr lang="en-US" sz="3600" b="1" dirty="0">
                <a:solidFill>
                  <a:schemeClr val="tx2">
                    <a:lumMod val="75000"/>
                  </a:schemeClr>
                </a:solidFill>
                <a:latin typeface="+mn-lt"/>
              </a:rPr>
              <a:t>18-25 </a:t>
            </a:r>
            <a:r>
              <a:rPr lang="en-US" sz="3600" b="1" dirty="0" err="1">
                <a:solidFill>
                  <a:schemeClr val="tx2">
                    <a:lumMod val="75000"/>
                  </a:schemeClr>
                </a:solidFill>
                <a:latin typeface="+mn-lt"/>
              </a:rPr>
              <a:t>nt</a:t>
            </a:r>
            <a:r>
              <a:rPr lang="en-US" sz="3600" b="1" dirty="0">
                <a:solidFill>
                  <a:schemeClr val="tx2">
                    <a:lumMod val="75000"/>
                  </a:schemeClr>
                </a:solidFill>
                <a:latin typeface="+mn-lt"/>
              </a:rPr>
              <a:t>  single stranded</a:t>
            </a:r>
          </a:p>
          <a:p>
            <a:pPr marL="571500" indent="-571500">
              <a:lnSpc>
                <a:spcPct val="170000"/>
              </a:lnSpc>
            </a:pPr>
            <a:r>
              <a:rPr lang="en-US" sz="3600" b="1" dirty="0">
                <a:solidFill>
                  <a:schemeClr val="tx2">
                    <a:lumMod val="75000"/>
                  </a:schemeClr>
                </a:solidFill>
                <a:latin typeface="+mn-lt"/>
              </a:rPr>
              <a:t>conserved small non-coding RNAs</a:t>
            </a:r>
          </a:p>
          <a:p>
            <a:pPr marL="571500" indent="-571500">
              <a:lnSpc>
                <a:spcPct val="170000"/>
              </a:lnSpc>
            </a:pPr>
            <a:r>
              <a:rPr lang="en-IE" sz="3600" b="1" dirty="0">
                <a:solidFill>
                  <a:schemeClr val="tx2">
                    <a:lumMod val="75000"/>
                  </a:schemeClr>
                </a:solidFill>
                <a:latin typeface="+mn-lt"/>
              </a:rPr>
              <a:t>regulate almost all cellular functions </a:t>
            </a:r>
          </a:p>
          <a:p>
            <a:pPr marL="1028700" lvl="1" indent="-571500">
              <a:lnSpc>
                <a:spcPct val="170000"/>
              </a:lnSpc>
            </a:pPr>
            <a:r>
              <a:rPr lang="en-IE" sz="3200" b="1" dirty="0" smtClean="0">
                <a:solidFill>
                  <a:schemeClr val="tx2">
                    <a:lumMod val="75000"/>
                  </a:schemeClr>
                </a:solidFill>
                <a:latin typeface="+mn-lt"/>
              </a:rPr>
              <a:t>cell proliferation</a:t>
            </a:r>
          </a:p>
          <a:p>
            <a:pPr marL="1028700" lvl="1" indent="-571500">
              <a:lnSpc>
                <a:spcPct val="170000"/>
              </a:lnSpc>
            </a:pPr>
            <a:r>
              <a:rPr lang="en-IE" sz="3200" b="1" dirty="0" smtClean="0">
                <a:solidFill>
                  <a:schemeClr val="tx2">
                    <a:lumMod val="75000"/>
                  </a:schemeClr>
                </a:solidFill>
                <a:latin typeface="+mn-lt"/>
              </a:rPr>
              <a:t>Growth</a:t>
            </a:r>
          </a:p>
          <a:p>
            <a:pPr marL="1028700" lvl="1" indent="-571500">
              <a:lnSpc>
                <a:spcPct val="170000"/>
              </a:lnSpc>
            </a:pPr>
            <a:r>
              <a:rPr lang="en-IE" sz="3200" b="1" dirty="0" smtClean="0">
                <a:solidFill>
                  <a:schemeClr val="tx2">
                    <a:lumMod val="75000"/>
                  </a:schemeClr>
                </a:solidFill>
                <a:latin typeface="+mn-lt"/>
              </a:rPr>
              <a:t>differentiation </a:t>
            </a:r>
          </a:p>
          <a:p>
            <a:pPr marL="1028700" lvl="1" indent="-571500">
              <a:lnSpc>
                <a:spcPct val="170000"/>
              </a:lnSpc>
            </a:pPr>
            <a:r>
              <a:rPr lang="en-IE" sz="3200" b="1" dirty="0" smtClean="0">
                <a:solidFill>
                  <a:schemeClr val="tx2">
                    <a:lumMod val="75000"/>
                  </a:schemeClr>
                </a:solidFill>
                <a:latin typeface="+mn-lt"/>
              </a:rPr>
              <a:t>fate </a:t>
            </a:r>
            <a:r>
              <a:rPr lang="en-IE" sz="3200" b="1" dirty="0">
                <a:solidFill>
                  <a:schemeClr val="tx2">
                    <a:lumMod val="75000"/>
                  </a:schemeClr>
                </a:solidFill>
                <a:latin typeface="+mn-lt"/>
              </a:rPr>
              <a:t>and behaviour of stem cells</a:t>
            </a:r>
            <a:endParaRPr lang="en-US" sz="3200" b="1" dirty="0">
              <a:solidFill>
                <a:schemeClr val="tx2">
                  <a:lumMod val="75000"/>
                </a:schemeClr>
              </a:solidFill>
              <a:latin typeface="+mn-lt"/>
            </a:endParaRPr>
          </a:p>
          <a:p>
            <a:endParaRPr lang="en-IE" dirty="0"/>
          </a:p>
          <a:p>
            <a:endParaRPr lang="en-US" dirty="0"/>
          </a:p>
        </p:txBody>
      </p:sp>
      <p:sp>
        <p:nvSpPr>
          <p:cNvPr id="3" name="Title 2">
            <a:extLst>
              <a:ext uri="{FF2B5EF4-FFF2-40B4-BE49-F238E27FC236}">
                <a16:creationId xmlns:a16="http://schemas.microsoft.com/office/drawing/2014/main" id="{5D926220-1149-9245-BFFB-BA0BFEFEC76E}"/>
              </a:ext>
            </a:extLst>
          </p:cNvPr>
          <p:cNvSpPr>
            <a:spLocks noGrp="1"/>
          </p:cNvSpPr>
          <p:nvPr>
            <p:ph type="ctrTitle"/>
          </p:nvPr>
        </p:nvSpPr>
        <p:spPr/>
        <p:txBody>
          <a:bodyPr/>
          <a:lstStyle/>
          <a:p>
            <a:r>
              <a:rPr lang="en-US" dirty="0" smtClean="0"/>
              <a:t>What is a miRNA</a:t>
            </a:r>
            <a:endParaRPr lang="en-US" dirty="0"/>
          </a:p>
        </p:txBody>
      </p:sp>
      <p:sp>
        <p:nvSpPr>
          <p:cNvPr id="4" name="Subtitle 3">
            <a:extLst>
              <a:ext uri="{FF2B5EF4-FFF2-40B4-BE49-F238E27FC236}">
                <a16:creationId xmlns:a16="http://schemas.microsoft.com/office/drawing/2014/main" id="{C87D6306-F28B-904D-AC4E-26AD8E6CC8BA}"/>
              </a:ext>
            </a:extLst>
          </p:cNvPr>
          <p:cNvSpPr>
            <a:spLocks noGrp="1"/>
          </p:cNvSpPr>
          <p:nvPr>
            <p:ph type="subTitle" idx="10"/>
          </p:nvPr>
        </p:nvSpPr>
        <p:spPr/>
        <p:txBody>
          <a:bodyPr/>
          <a:lstStyle/>
          <a:p>
            <a:endParaRPr lang="en-US"/>
          </a:p>
        </p:txBody>
      </p:sp>
    </p:spTree>
    <p:extLst>
      <p:ext uri="{BB962C8B-B14F-4D97-AF65-F5344CB8AC3E}">
        <p14:creationId xmlns:p14="http://schemas.microsoft.com/office/powerpoint/2010/main" val="421521403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p:cNvPicPr>
            <a:picLocks noGrp="1" noChangeAspect="1"/>
          </p:cNvPicPr>
          <p:nvPr>
            <p:ph idx="1"/>
          </p:nvPr>
        </p:nvPicPr>
        <p:blipFill>
          <a:blip r:embed="rId3"/>
          <a:stretch>
            <a:fillRect/>
          </a:stretch>
        </p:blipFill>
        <p:spPr>
          <a:xfrm>
            <a:off x="647700" y="2277431"/>
            <a:ext cx="10261600" cy="3214364"/>
          </a:xfrm>
          <a:prstGeom prst="rect">
            <a:avLst/>
          </a:prstGeom>
        </p:spPr>
      </p:pic>
      <p:sp>
        <p:nvSpPr>
          <p:cNvPr id="2" name="Title 1"/>
          <p:cNvSpPr>
            <a:spLocks noGrp="1"/>
          </p:cNvSpPr>
          <p:nvPr>
            <p:ph type="title"/>
          </p:nvPr>
        </p:nvSpPr>
        <p:spPr/>
        <p:txBody>
          <a:bodyPr/>
          <a:lstStyle/>
          <a:p>
            <a:r>
              <a:rPr lang="en-US" dirty="0" smtClean="0"/>
              <a:t>miRNA genesis</a:t>
            </a:r>
            <a:endParaRPr lang="en-IE" dirty="0"/>
          </a:p>
        </p:txBody>
      </p:sp>
    </p:spTree>
    <p:extLst>
      <p:ext uri="{BB962C8B-B14F-4D97-AF65-F5344CB8AC3E}">
        <p14:creationId xmlns:p14="http://schemas.microsoft.com/office/powerpoint/2010/main" val="301546466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IE"/>
          </a:p>
        </p:txBody>
      </p:sp>
      <p:sp>
        <p:nvSpPr>
          <p:cNvPr id="2" name="Title 1"/>
          <p:cNvSpPr>
            <a:spLocks noGrp="1"/>
          </p:cNvSpPr>
          <p:nvPr>
            <p:ph type="title"/>
          </p:nvPr>
        </p:nvSpPr>
        <p:spPr/>
        <p:txBody>
          <a:bodyPr/>
          <a:lstStyle/>
          <a:p>
            <a:endParaRPr lang="en-IE" dirty="0"/>
          </a:p>
        </p:txBody>
      </p:sp>
      <p:pic>
        <p:nvPicPr>
          <p:cNvPr id="5" name="Picture 4"/>
          <p:cNvPicPr>
            <a:picLocks noChangeAspect="1"/>
          </p:cNvPicPr>
          <p:nvPr/>
        </p:nvPicPr>
        <p:blipFill>
          <a:blip r:embed="rId3"/>
          <a:stretch>
            <a:fillRect/>
          </a:stretch>
        </p:blipFill>
        <p:spPr>
          <a:xfrm>
            <a:off x="838200" y="1690688"/>
            <a:ext cx="9886950" cy="4457700"/>
          </a:xfrm>
          <a:prstGeom prst="rect">
            <a:avLst/>
          </a:prstGeom>
        </p:spPr>
      </p:pic>
    </p:spTree>
    <p:extLst>
      <p:ext uri="{BB962C8B-B14F-4D97-AF65-F5344CB8AC3E}">
        <p14:creationId xmlns:p14="http://schemas.microsoft.com/office/powerpoint/2010/main" val="235501574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IE" dirty="0"/>
              <a:t>miRNAs fall into the class of </a:t>
            </a:r>
            <a:r>
              <a:rPr lang="en-IE" dirty="0" err="1" smtClean="0"/>
              <a:t>RNAibased</a:t>
            </a:r>
            <a:r>
              <a:rPr lang="en-IE" dirty="0" smtClean="0"/>
              <a:t> therapeutics</a:t>
            </a:r>
          </a:p>
          <a:p>
            <a:r>
              <a:rPr lang="en-IE" dirty="0" smtClean="0"/>
              <a:t>1,120,000 Academic Google</a:t>
            </a:r>
          </a:p>
          <a:p>
            <a:r>
              <a:rPr lang="en-IE" dirty="0" smtClean="0"/>
              <a:t>134,677 in PubMed</a:t>
            </a:r>
            <a:endParaRPr lang="en-IE" dirty="0"/>
          </a:p>
        </p:txBody>
      </p:sp>
      <p:sp>
        <p:nvSpPr>
          <p:cNvPr id="3" name="Title 2"/>
          <p:cNvSpPr>
            <a:spLocks noGrp="1"/>
          </p:cNvSpPr>
          <p:nvPr>
            <p:ph type="title"/>
          </p:nvPr>
        </p:nvSpPr>
        <p:spPr>
          <a:xfrm>
            <a:off x="648000" y="648000"/>
            <a:ext cx="10624838" cy="720000"/>
          </a:xfrm>
        </p:spPr>
        <p:txBody>
          <a:bodyPr>
            <a:normAutofit/>
          </a:bodyPr>
          <a:lstStyle/>
          <a:p>
            <a:r>
              <a:rPr lang="en-US" b="1" dirty="0">
                <a:solidFill>
                  <a:srgbClr val="4D1282"/>
                </a:solidFill>
                <a:latin typeface="Arial" panose="020B0604020202020204" pitchFamily="34" charset="0"/>
              </a:rPr>
              <a:t>Evolution of miRNA </a:t>
            </a:r>
            <a:r>
              <a:rPr lang="en-US" b="1" dirty="0" smtClean="0">
                <a:solidFill>
                  <a:srgbClr val="4D1282"/>
                </a:solidFill>
                <a:latin typeface="Arial" panose="020B0604020202020204" pitchFamily="34" charset="0"/>
              </a:rPr>
              <a:t>study</a:t>
            </a:r>
            <a:endParaRPr lang="en-IE" b="1" dirty="0">
              <a:solidFill>
                <a:srgbClr val="4D1282"/>
              </a:solidFill>
              <a:latin typeface="Arial" panose="020B0604020202020204"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51021" y="2980784"/>
            <a:ext cx="7316221" cy="3877216"/>
          </a:xfrm>
          <a:prstGeom prst="rect">
            <a:avLst/>
          </a:prstGeom>
        </p:spPr>
      </p:pic>
    </p:spTree>
    <p:extLst>
      <p:ext uri="{BB962C8B-B14F-4D97-AF65-F5344CB8AC3E}">
        <p14:creationId xmlns:p14="http://schemas.microsoft.com/office/powerpoint/2010/main" val="327686886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802588" y="2071688"/>
            <a:ext cx="9419872" cy="3884838"/>
          </a:xfrm>
          <a:prstGeom prst="rect">
            <a:avLst/>
          </a:prstGeom>
        </p:spPr>
      </p:pic>
      <p:sp>
        <p:nvSpPr>
          <p:cNvPr id="3" name="Title 2"/>
          <p:cNvSpPr>
            <a:spLocks noGrp="1"/>
          </p:cNvSpPr>
          <p:nvPr>
            <p:ph type="title"/>
          </p:nvPr>
        </p:nvSpPr>
        <p:spPr/>
        <p:txBody>
          <a:bodyPr>
            <a:normAutofit/>
          </a:bodyPr>
          <a:lstStyle/>
          <a:p>
            <a:r>
              <a:rPr lang="en-US" b="1" dirty="0">
                <a:solidFill>
                  <a:srgbClr val="4D1282"/>
                </a:solidFill>
                <a:latin typeface="Arial" panose="020B0604020202020204" pitchFamily="34" charset="0"/>
              </a:rPr>
              <a:t>Number of miRNA in some DB</a:t>
            </a:r>
            <a:endParaRPr lang="en-IE" b="1" dirty="0">
              <a:solidFill>
                <a:srgbClr val="4D1282"/>
              </a:solidFill>
              <a:latin typeface="Arial" panose="020B0604020202020204" pitchFamily="34" charset="0"/>
            </a:endParaRPr>
          </a:p>
        </p:txBody>
      </p:sp>
    </p:spTree>
    <p:extLst>
      <p:ext uri="{BB962C8B-B14F-4D97-AF65-F5344CB8AC3E}">
        <p14:creationId xmlns:p14="http://schemas.microsoft.com/office/powerpoint/2010/main" val="31701135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044615" y="2213775"/>
            <a:ext cx="4319907" cy="2123658"/>
          </a:xfrm>
          <a:prstGeom prst="rect">
            <a:avLst/>
          </a:prstGeom>
          <a:noFill/>
        </p:spPr>
        <p:txBody>
          <a:bodyPr wrap="square" rtlCol="0">
            <a:spAutoFit/>
          </a:bodyPr>
          <a:lstStyle/>
          <a:p>
            <a:r>
              <a:rPr lang="en-US" sz="6000" b="1" dirty="0" smtClean="0">
                <a:solidFill>
                  <a:srgbClr val="102A73"/>
                </a:solidFill>
                <a:latin typeface="Bernard MT Condensed" panose="02050806060905020404" pitchFamily="18" charset="0"/>
              </a:rPr>
              <a:t> ~3 </a:t>
            </a:r>
            <a:r>
              <a:rPr lang="en-US" sz="6000" b="1" spc="-150" dirty="0" smtClean="0">
                <a:solidFill>
                  <a:srgbClr val="102A73"/>
                </a:solidFill>
                <a:latin typeface="Bernard MT Condensed" panose="02050806060905020404" pitchFamily="18" charset="0"/>
              </a:rPr>
              <a:t>–</a:t>
            </a:r>
            <a:r>
              <a:rPr lang="en-US" sz="6000" b="1" dirty="0" smtClean="0">
                <a:solidFill>
                  <a:srgbClr val="102A73"/>
                </a:solidFill>
                <a:latin typeface="Bernard MT Condensed" panose="02050806060905020404" pitchFamily="18" charset="0"/>
              </a:rPr>
              <a:t> 8 %</a:t>
            </a:r>
          </a:p>
          <a:p>
            <a:pPr algn="ctr"/>
            <a:r>
              <a:rPr lang="en-US" sz="3600" dirty="0" smtClean="0">
                <a:solidFill>
                  <a:schemeClr val="tx2">
                    <a:lumMod val="75000"/>
                  </a:schemeClr>
                </a:solidFill>
                <a:latin typeface="Bernard MT Condensed" panose="02050806060905020404" pitchFamily="18" charset="0"/>
              </a:rPr>
              <a:t>Loss of muscle mass per decade  </a:t>
            </a:r>
            <a:endParaRPr lang="en-IE" sz="3600" dirty="0">
              <a:solidFill>
                <a:schemeClr val="tx2">
                  <a:lumMod val="75000"/>
                </a:schemeClr>
              </a:solidFill>
              <a:latin typeface="Bernard MT Condensed" panose="02050806060905020404" pitchFamily="18" charset="0"/>
            </a:endParaRPr>
          </a:p>
        </p:txBody>
      </p:sp>
      <p:sp>
        <p:nvSpPr>
          <p:cNvPr id="7" name="Rectangle 6"/>
          <p:cNvSpPr/>
          <p:nvPr/>
        </p:nvSpPr>
        <p:spPr>
          <a:xfrm>
            <a:off x="10006786" y="6488668"/>
            <a:ext cx="2185214" cy="369332"/>
          </a:xfrm>
          <a:prstGeom prst="rect">
            <a:avLst/>
          </a:prstGeom>
        </p:spPr>
        <p:txBody>
          <a:bodyPr wrap="none">
            <a:spAutoFit/>
          </a:bodyPr>
          <a:lstStyle/>
          <a:p>
            <a:r>
              <a:rPr lang="en-US" dirty="0" err="1" smtClean="0">
                <a:latin typeface="Arial" panose="020B0604020202020204" pitchFamily="34" charset="0"/>
                <a:ea typeface="Calibri" panose="020F0502020204030204" pitchFamily="34" charset="0"/>
              </a:rPr>
              <a:t>Brocklehurst</a:t>
            </a:r>
            <a:r>
              <a:rPr lang="en-US" dirty="0">
                <a:latin typeface="Arial" panose="020B0604020202020204" pitchFamily="34" charset="0"/>
                <a:ea typeface="Calibri" panose="020F0502020204030204" pitchFamily="34" charset="0"/>
              </a:rPr>
              <a:t>, 1976</a:t>
            </a:r>
            <a:endParaRPr lang="en-IE" dirty="0"/>
          </a:p>
        </p:txBody>
      </p:sp>
    </p:spTree>
    <p:extLst>
      <p:ext uri="{BB962C8B-B14F-4D97-AF65-F5344CB8AC3E}">
        <p14:creationId xmlns:p14="http://schemas.microsoft.com/office/powerpoint/2010/main" val="3304112382"/>
      </p:ext>
    </p:extLst>
  </p:cSld>
  <p:clrMapOvr>
    <a:masterClrMapping/>
  </p:clrMapOvr>
  <mc:AlternateContent xmlns:mc="http://schemas.openxmlformats.org/markup-compatibility/2006" xmlns:p14="http://schemas.microsoft.com/office/powerpoint/2010/main">
    <mc:Choice Requires="p14">
      <p:transition spd="slow" p14:dur="2000" advTm="4767"/>
    </mc:Choice>
    <mc:Fallback xmlns="">
      <p:transition spd="slow" advTm="4767"/>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E" b="1" dirty="0">
                <a:solidFill>
                  <a:srgbClr val="4D1282"/>
                </a:solidFill>
                <a:latin typeface="Arial" panose="020B0604020202020204" pitchFamily="34" charset="0"/>
              </a:rPr>
              <a:t> Garbage in, garbage out (GIGO) </a:t>
            </a:r>
          </a:p>
        </p:txBody>
      </p:sp>
      <p:sp>
        <p:nvSpPr>
          <p:cNvPr id="3" name="Content Placeholder 2"/>
          <p:cNvSpPr>
            <a:spLocks noGrp="1"/>
          </p:cNvSpPr>
          <p:nvPr>
            <p:ph idx="1"/>
          </p:nvPr>
        </p:nvSpPr>
        <p:spPr/>
        <p:txBody>
          <a:bodyPr/>
          <a:lstStyle/>
          <a:p>
            <a:endParaRPr lang="en-IE"/>
          </a:p>
        </p:txBody>
      </p:sp>
      <p:sp>
        <p:nvSpPr>
          <p:cNvPr id="4" name="Slide Number Placeholder 3"/>
          <p:cNvSpPr>
            <a:spLocks noGrp="1"/>
          </p:cNvSpPr>
          <p:nvPr>
            <p:ph type="sldNum" sz="quarter" idx="12"/>
          </p:nvPr>
        </p:nvSpPr>
        <p:spPr/>
        <p:txBody>
          <a:bodyPr/>
          <a:lstStyle/>
          <a:p>
            <a:fld id="{0BCC9DF3-A57B-4383-B029-339E20DB8691}" type="slidenum">
              <a:rPr lang="en-IE" smtClean="0"/>
              <a:t>40</a:t>
            </a:fld>
            <a:endParaRPr lang="en-IE"/>
          </a:p>
        </p:txBody>
      </p:sp>
      <p:sp>
        <p:nvSpPr>
          <p:cNvPr id="5" name="Oval 4"/>
          <p:cNvSpPr/>
          <p:nvPr/>
        </p:nvSpPr>
        <p:spPr>
          <a:xfrm>
            <a:off x="1518105" y="2561060"/>
            <a:ext cx="2028402" cy="2028402"/>
          </a:xfrm>
          <a:prstGeom prst="ellipse">
            <a:avLst/>
          </a:prstGeom>
          <a:solidFill>
            <a:srgbClr val="774F2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Garbage data</a:t>
            </a:r>
            <a:endParaRPr lang="en-IE" dirty="0"/>
          </a:p>
        </p:txBody>
      </p:sp>
      <p:sp>
        <p:nvSpPr>
          <p:cNvPr id="6" name="Oval 5"/>
          <p:cNvSpPr/>
          <p:nvPr/>
        </p:nvSpPr>
        <p:spPr>
          <a:xfrm>
            <a:off x="5021420" y="2560849"/>
            <a:ext cx="2028402" cy="2028402"/>
          </a:xfrm>
          <a:prstGeom prst="ellipse">
            <a:avLst/>
          </a:prstGeom>
          <a:solidFill>
            <a:srgbClr val="FF71B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Most amazing Data Science project ever</a:t>
            </a:r>
            <a:endParaRPr lang="en-IE" dirty="0"/>
          </a:p>
        </p:txBody>
      </p:sp>
      <p:sp>
        <p:nvSpPr>
          <p:cNvPr id="7" name="Oval 6"/>
          <p:cNvSpPr/>
          <p:nvPr/>
        </p:nvSpPr>
        <p:spPr>
          <a:xfrm>
            <a:off x="8424703" y="2560638"/>
            <a:ext cx="2028402" cy="2028402"/>
          </a:xfrm>
          <a:prstGeom prst="ellipse">
            <a:avLst/>
          </a:prstGeom>
          <a:solidFill>
            <a:srgbClr val="774F2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Garbage results</a:t>
            </a:r>
            <a:endParaRPr lang="en-IE" dirty="0"/>
          </a:p>
        </p:txBody>
      </p:sp>
      <p:sp>
        <p:nvSpPr>
          <p:cNvPr id="8" name="Right Arrow 7"/>
          <p:cNvSpPr/>
          <p:nvPr/>
        </p:nvSpPr>
        <p:spPr>
          <a:xfrm>
            <a:off x="3789819" y="3260721"/>
            <a:ext cx="1042987" cy="657225"/>
          </a:xfrm>
          <a:prstGeom prst="rightArrow">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9" name="Right Arrow 8"/>
          <p:cNvSpPr/>
          <p:nvPr/>
        </p:nvSpPr>
        <p:spPr>
          <a:xfrm>
            <a:off x="7199778" y="3255953"/>
            <a:ext cx="1042987" cy="657225"/>
          </a:xfrm>
          <a:prstGeom prst="rightArrow">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Tree>
    <p:extLst>
      <p:ext uri="{BB962C8B-B14F-4D97-AF65-F5344CB8AC3E}">
        <p14:creationId xmlns:p14="http://schemas.microsoft.com/office/powerpoint/2010/main" val="99531704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30858D23-5832-B244-A07F-C7350DADECF8}"/>
              </a:ext>
            </a:extLst>
          </p:cNvPr>
          <p:cNvSpPr>
            <a:spLocks noGrp="1"/>
          </p:cNvSpPr>
          <p:nvPr>
            <p:ph type="body" idx="10"/>
          </p:nvPr>
        </p:nvSpPr>
        <p:spPr>
          <a:xfrm>
            <a:off x="1158393" y="1264877"/>
            <a:ext cx="9144000" cy="4587283"/>
          </a:xfrm>
        </p:spPr>
        <p:txBody>
          <a:bodyPr>
            <a:normAutofit fontScale="92500"/>
          </a:bodyPr>
          <a:lstStyle/>
          <a:p>
            <a:pPr>
              <a:lnSpc>
                <a:spcPct val="200000"/>
              </a:lnSpc>
            </a:pPr>
            <a:r>
              <a:rPr lang="en-US" sz="3600" b="1" dirty="0" smtClean="0">
                <a:solidFill>
                  <a:schemeClr val="tx2">
                    <a:lumMod val="75000"/>
                  </a:schemeClr>
                </a:solidFill>
                <a:latin typeface="+mn-lt"/>
              </a:rPr>
              <a:t>Chronic </a:t>
            </a:r>
            <a:r>
              <a:rPr lang="en-US" sz="3600" b="1" dirty="0">
                <a:solidFill>
                  <a:schemeClr val="tx2">
                    <a:lumMod val="75000"/>
                  </a:schemeClr>
                </a:solidFill>
                <a:latin typeface="+mn-lt"/>
              </a:rPr>
              <a:t>inflammation</a:t>
            </a:r>
          </a:p>
          <a:p>
            <a:pPr>
              <a:lnSpc>
                <a:spcPct val="200000"/>
              </a:lnSpc>
            </a:pPr>
            <a:r>
              <a:rPr lang="en-US" sz="3600" b="1" dirty="0" smtClean="0">
                <a:solidFill>
                  <a:schemeClr val="tx2">
                    <a:lumMod val="75000"/>
                  </a:schemeClr>
                </a:solidFill>
                <a:latin typeface="+mn-lt"/>
              </a:rPr>
              <a:t>Increased </a:t>
            </a:r>
            <a:r>
              <a:rPr lang="en-US" sz="3600" b="1" dirty="0">
                <a:solidFill>
                  <a:schemeClr val="tx2">
                    <a:lumMod val="75000"/>
                  </a:schemeClr>
                </a:solidFill>
                <a:latin typeface="+mn-lt"/>
              </a:rPr>
              <a:t>reactive </a:t>
            </a:r>
            <a:r>
              <a:rPr lang="en-US" sz="3600" b="1" dirty="0" smtClean="0">
                <a:solidFill>
                  <a:schemeClr val="tx2">
                    <a:lumMod val="75000"/>
                  </a:schemeClr>
                </a:solidFill>
                <a:latin typeface="+mn-lt"/>
              </a:rPr>
              <a:t>oxygen species</a:t>
            </a:r>
          </a:p>
          <a:p>
            <a:pPr>
              <a:lnSpc>
                <a:spcPct val="200000"/>
              </a:lnSpc>
            </a:pPr>
            <a:r>
              <a:rPr lang="en-US" sz="3600" b="1" dirty="0" smtClean="0">
                <a:solidFill>
                  <a:schemeClr val="tx2">
                    <a:lumMod val="75000"/>
                  </a:schemeClr>
                </a:solidFill>
                <a:latin typeface="+mn-lt"/>
              </a:rPr>
              <a:t>Increased fibrosis of muscle</a:t>
            </a:r>
          </a:p>
          <a:p>
            <a:pPr>
              <a:lnSpc>
                <a:spcPct val="200000"/>
              </a:lnSpc>
            </a:pPr>
            <a:r>
              <a:rPr lang="en-IE" sz="3600" b="1" dirty="0" smtClean="0">
                <a:solidFill>
                  <a:schemeClr val="tx2">
                    <a:lumMod val="75000"/>
                  </a:schemeClr>
                </a:solidFill>
                <a:latin typeface="+mn-lt"/>
              </a:rPr>
              <a:t>Increased </a:t>
            </a:r>
            <a:r>
              <a:rPr lang="en-IE" sz="3600" b="1" dirty="0">
                <a:solidFill>
                  <a:schemeClr val="tx2">
                    <a:lumMod val="75000"/>
                  </a:schemeClr>
                </a:solidFill>
                <a:latin typeface="+mn-lt"/>
              </a:rPr>
              <a:t>loss of motor neurons</a:t>
            </a:r>
            <a:endParaRPr lang="en-US" sz="3600" b="1" dirty="0">
              <a:solidFill>
                <a:schemeClr val="tx2">
                  <a:lumMod val="75000"/>
                </a:schemeClr>
              </a:solidFill>
              <a:latin typeface="+mn-lt"/>
            </a:endParaRPr>
          </a:p>
        </p:txBody>
      </p:sp>
      <p:sp>
        <p:nvSpPr>
          <p:cNvPr id="5" name="Rectangle 4"/>
          <p:cNvSpPr/>
          <p:nvPr/>
        </p:nvSpPr>
        <p:spPr>
          <a:xfrm>
            <a:off x="10615786" y="6367361"/>
            <a:ext cx="1398653" cy="369332"/>
          </a:xfrm>
          <a:prstGeom prst="rect">
            <a:avLst/>
          </a:prstGeom>
        </p:spPr>
        <p:txBody>
          <a:bodyPr wrap="none">
            <a:spAutoFit/>
          </a:bodyPr>
          <a:lstStyle/>
          <a:p>
            <a:r>
              <a:rPr lang="en-US" dirty="0" err="1">
                <a:latin typeface="Arial" panose="020B0604020202020204" pitchFamily="34" charset="0"/>
                <a:ea typeface="Calibri" panose="020F0502020204030204" pitchFamily="34" charset="0"/>
              </a:rPr>
              <a:t>Yanai</a:t>
            </a:r>
            <a:r>
              <a:rPr lang="en-US" dirty="0">
                <a:latin typeface="Arial" panose="020B0604020202020204" pitchFamily="34" charset="0"/>
                <a:ea typeface="Calibri" panose="020F0502020204030204" pitchFamily="34" charset="0"/>
              </a:rPr>
              <a:t>, 2020</a:t>
            </a:r>
            <a:endParaRPr lang="en-IE" dirty="0"/>
          </a:p>
        </p:txBody>
      </p:sp>
    </p:spTree>
    <p:custDataLst>
      <p:tags r:id="rId1"/>
    </p:custDataLst>
    <p:extLst>
      <p:ext uri="{BB962C8B-B14F-4D97-AF65-F5344CB8AC3E}">
        <p14:creationId xmlns:p14="http://schemas.microsoft.com/office/powerpoint/2010/main" val="1809923995"/>
      </p:ext>
    </p:extLst>
  </p:cSld>
  <p:clrMapOvr>
    <a:masterClrMapping/>
  </p:clrMapOvr>
  <mc:AlternateContent xmlns:mc="http://schemas.openxmlformats.org/markup-compatibility/2006" xmlns:p14="http://schemas.microsoft.com/office/powerpoint/2010/main">
    <mc:Choice Requires="p14">
      <p:transition spd="slow" p14:dur="2000" advTm="40424"/>
    </mc:Choice>
    <mc:Fallback xmlns="">
      <p:transition spd="slow" advTm="4042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B3C830FB-6A84-7A40-A262-26C4832FD198}"/>
              </a:ext>
            </a:extLst>
          </p:cNvPr>
          <p:cNvSpPr txBox="1">
            <a:spLocks/>
          </p:cNvSpPr>
          <p:nvPr/>
        </p:nvSpPr>
        <p:spPr>
          <a:xfrm>
            <a:off x="3814199" y="4738494"/>
            <a:ext cx="4063708" cy="79010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smtClean="0">
                <a:ln w="22225">
                  <a:noFill/>
                  <a:prstDash val="solid"/>
                </a:ln>
                <a:solidFill>
                  <a:srgbClr val="102A73"/>
                </a:solidFill>
                <a:latin typeface="Arial Black" panose="020B0A04020102020204" pitchFamily="34" charset="0"/>
              </a:rPr>
              <a:t>Micro-RNA</a:t>
            </a:r>
            <a:endParaRPr lang="en-US" b="1" dirty="0">
              <a:ln w="22225">
                <a:noFill/>
                <a:prstDash val="solid"/>
              </a:ln>
              <a:solidFill>
                <a:srgbClr val="102A73"/>
              </a:solidFill>
              <a:latin typeface="Arial Black" panose="020B0A04020102020204" pitchFamily="34" charset="0"/>
            </a:endParaRPr>
          </a:p>
        </p:txBody>
      </p:sp>
      <p:pic>
        <p:nvPicPr>
          <p:cNvPr id="4" name="Picture 2" descr="https://cdn.the-scientist.com/assets/articleNo/69604/aImg/44803/42271-ts-mirna-for-cancer-therapeutics-webinar-banner-jp800x560-m.png"/>
          <p:cNvPicPr>
            <a:picLocks noChangeAspect="1" noChangeArrowheads="1"/>
          </p:cNvPicPr>
          <p:nvPr/>
        </p:nvPicPr>
        <p:blipFill rotWithShape="1">
          <a:blip r:embed="rId3">
            <a:duotone>
              <a:prstClr val="black"/>
              <a:srgbClr val="D542EE">
                <a:tint val="45000"/>
                <a:satMod val="400000"/>
              </a:srgbClr>
            </a:duotone>
            <a:extLst>
              <a:ext uri="{BEBA8EAE-BF5A-486C-A8C5-ECC9F3942E4B}">
                <a14:imgProps xmlns:a14="http://schemas.microsoft.com/office/drawing/2010/main">
                  <a14:imgLayer r:embed="rId4">
                    <a14:imgEffect>
                      <a14:backgroundRemoval t="32867" b="76331" l="10000" r="90000"/>
                    </a14:imgEffect>
                  </a14:imgLayer>
                </a14:imgProps>
              </a:ext>
              <a:ext uri="{28A0092B-C50C-407E-A947-70E740481C1C}">
                <a14:useLocalDpi xmlns:a14="http://schemas.microsoft.com/office/drawing/2010/main" val="0"/>
              </a:ext>
            </a:extLst>
          </a:blip>
          <a:srcRect t="27434" b="18236"/>
          <a:stretch/>
        </p:blipFill>
        <p:spPr bwMode="auto">
          <a:xfrm rot="12414637" flipV="1">
            <a:off x="2877799" y="1654281"/>
            <a:ext cx="4845439" cy="1842758"/>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483271050"/>
      </p:ext>
    </p:extLst>
  </p:cSld>
  <p:clrMapOvr>
    <a:masterClrMapping/>
  </p:clrMapOvr>
  <mc:AlternateContent xmlns:mc="http://schemas.openxmlformats.org/markup-compatibility/2006" xmlns:p14="http://schemas.microsoft.com/office/powerpoint/2010/main">
    <mc:Choice Requires="p14">
      <p:transition spd="slow" p14:dur="2000" advTm="4079"/>
    </mc:Choice>
    <mc:Fallback xmlns="">
      <p:transition spd="slow" advTm="407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30858D23-5832-B244-A07F-C7350DADECF8}"/>
              </a:ext>
            </a:extLst>
          </p:cNvPr>
          <p:cNvSpPr>
            <a:spLocks noGrp="1"/>
          </p:cNvSpPr>
          <p:nvPr>
            <p:ph type="body" idx="10"/>
          </p:nvPr>
        </p:nvSpPr>
        <p:spPr>
          <a:xfrm>
            <a:off x="1158393" y="1264877"/>
            <a:ext cx="9144000" cy="4587283"/>
          </a:xfrm>
        </p:spPr>
        <p:txBody>
          <a:bodyPr>
            <a:normAutofit/>
          </a:bodyPr>
          <a:lstStyle/>
          <a:p>
            <a:pPr>
              <a:lnSpc>
                <a:spcPct val="200000"/>
              </a:lnSpc>
            </a:pPr>
            <a:r>
              <a:rPr lang="en-US" sz="3600" b="1" dirty="0" smtClean="0">
                <a:solidFill>
                  <a:schemeClr val="tx2">
                    <a:lumMod val="75000"/>
                  </a:schemeClr>
                </a:solidFill>
                <a:latin typeface="+mn-lt"/>
              </a:rPr>
              <a:t>non-coding </a:t>
            </a:r>
            <a:r>
              <a:rPr lang="en-US" sz="3600" b="1" dirty="0">
                <a:solidFill>
                  <a:schemeClr val="tx2">
                    <a:lumMod val="75000"/>
                  </a:schemeClr>
                </a:solidFill>
                <a:latin typeface="+mn-lt"/>
              </a:rPr>
              <a:t>RNAs </a:t>
            </a:r>
            <a:endParaRPr lang="en-US" sz="3600" b="1" dirty="0" smtClean="0">
              <a:solidFill>
                <a:schemeClr val="tx2">
                  <a:lumMod val="75000"/>
                </a:schemeClr>
              </a:solidFill>
              <a:latin typeface="+mn-lt"/>
            </a:endParaRPr>
          </a:p>
          <a:p>
            <a:pPr>
              <a:lnSpc>
                <a:spcPct val="200000"/>
              </a:lnSpc>
            </a:pPr>
            <a:r>
              <a:rPr lang="en-US" sz="3600" b="1" dirty="0">
                <a:solidFill>
                  <a:schemeClr val="tx2">
                    <a:lumMod val="75000"/>
                  </a:schemeClr>
                </a:solidFill>
                <a:latin typeface="+mn-lt"/>
              </a:rPr>
              <a:t>regulation of gene </a:t>
            </a:r>
            <a:r>
              <a:rPr lang="en-US" sz="3600" b="1" dirty="0" smtClean="0">
                <a:solidFill>
                  <a:schemeClr val="tx2">
                    <a:lumMod val="75000"/>
                  </a:schemeClr>
                </a:solidFill>
                <a:latin typeface="+mn-lt"/>
              </a:rPr>
              <a:t>expression</a:t>
            </a:r>
          </a:p>
          <a:p>
            <a:pPr>
              <a:lnSpc>
                <a:spcPct val="200000"/>
              </a:lnSpc>
            </a:pPr>
            <a:r>
              <a:rPr lang="en-US" sz="3600" b="1" dirty="0">
                <a:solidFill>
                  <a:schemeClr val="tx2">
                    <a:lumMod val="75000"/>
                  </a:schemeClr>
                </a:solidFill>
                <a:latin typeface="+mn-lt"/>
              </a:rPr>
              <a:t>14 and </a:t>
            </a:r>
            <a:r>
              <a:rPr lang="en-US" sz="3600" b="1" dirty="0" smtClean="0">
                <a:solidFill>
                  <a:schemeClr val="tx2">
                    <a:lumMod val="75000"/>
                  </a:schemeClr>
                </a:solidFill>
                <a:latin typeface="+mn-lt"/>
              </a:rPr>
              <a:t>33</a:t>
            </a:r>
            <a:r>
              <a:rPr lang="en-IE" sz="3600" b="1" dirty="0" smtClean="0">
                <a:solidFill>
                  <a:schemeClr val="tx2">
                    <a:lumMod val="75000"/>
                  </a:schemeClr>
                </a:solidFill>
                <a:latin typeface="+mn-lt"/>
              </a:rPr>
              <a:t> nucleotides</a:t>
            </a:r>
            <a:endParaRPr lang="en-US" sz="3600" b="1" dirty="0">
              <a:solidFill>
                <a:schemeClr val="tx2">
                  <a:lumMod val="75000"/>
                </a:schemeClr>
              </a:solidFill>
              <a:latin typeface="+mn-lt"/>
            </a:endParaRPr>
          </a:p>
        </p:txBody>
      </p:sp>
      <p:sp>
        <p:nvSpPr>
          <p:cNvPr id="5" name="Rectangle 4"/>
          <p:cNvSpPr/>
          <p:nvPr/>
        </p:nvSpPr>
        <p:spPr>
          <a:xfrm>
            <a:off x="10615786" y="6367361"/>
            <a:ext cx="1398653" cy="369332"/>
          </a:xfrm>
          <a:prstGeom prst="rect">
            <a:avLst/>
          </a:prstGeom>
        </p:spPr>
        <p:txBody>
          <a:bodyPr wrap="none">
            <a:spAutoFit/>
          </a:bodyPr>
          <a:lstStyle/>
          <a:p>
            <a:r>
              <a:rPr lang="en-US" dirty="0" err="1">
                <a:latin typeface="Arial" panose="020B0604020202020204" pitchFamily="34" charset="0"/>
                <a:ea typeface="Calibri" panose="020F0502020204030204" pitchFamily="34" charset="0"/>
              </a:rPr>
              <a:t>Yanai</a:t>
            </a:r>
            <a:r>
              <a:rPr lang="en-US" dirty="0">
                <a:latin typeface="Arial" panose="020B0604020202020204" pitchFamily="34" charset="0"/>
                <a:ea typeface="Calibri" panose="020F0502020204030204" pitchFamily="34" charset="0"/>
              </a:rPr>
              <a:t>, 2020</a:t>
            </a:r>
            <a:endParaRPr lang="en-IE" dirty="0"/>
          </a:p>
        </p:txBody>
      </p:sp>
    </p:spTree>
    <p:custDataLst>
      <p:tags r:id="rId1"/>
    </p:custDataLst>
    <p:extLst>
      <p:ext uri="{BB962C8B-B14F-4D97-AF65-F5344CB8AC3E}">
        <p14:creationId xmlns:p14="http://schemas.microsoft.com/office/powerpoint/2010/main" val="3067472223"/>
      </p:ext>
    </p:extLst>
  </p:cSld>
  <p:clrMapOvr>
    <a:masterClrMapping/>
  </p:clrMapOvr>
  <mc:AlternateContent xmlns:mc="http://schemas.openxmlformats.org/markup-compatibility/2006" xmlns:p14="http://schemas.microsoft.com/office/powerpoint/2010/main">
    <mc:Choice Requires="p14">
      <p:transition spd="slow" p14:dur="2000" advTm="20753"/>
    </mc:Choice>
    <mc:Fallback xmlns="">
      <p:transition spd="slow" advTm="2075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Illustration of miRNA target hub regulatory network. Once an miRNA... |  Download Scientific Diagra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55117" y="250370"/>
            <a:ext cx="8096250" cy="6200775"/>
          </a:xfrm>
          <a:prstGeom prst="rect">
            <a:avLst/>
          </a:prstGeom>
          <a:noFill/>
          <a:extLst>
            <a:ext uri="{909E8E84-426E-40DD-AFC4-6F175D3DCCD1}">
              <a14:hiddenFill xmlns:a14="http://schemas.microsoft.com/office/drawing/2010/main">
                <a:solidFill>
                  <a:srgbClr val="FFFFFF"/>
                </a:solidFill>
              </a14:hiddenFill>
            </a:ext>
          </a:extLst>
        </p:spPr>
      </p:pic>
      <p:sp>
        <p:nvSpPr>
          <p:cNvPr id="10" name="Text Placeholder 3">
            <a:extLst>
              <a:ext uri="{FF2B5EF4-FFF2-40B4-BE49-F238E27FC236}">
                <a16:creationId xmlns:a16="http://schemas.microsoft.com/office/drawing/2014/main" id="{30858D23-5832-B244-A07F-C7350DADECF8}"/>
              </a:ext>
            </a:extLst>
          </p:cNvPr>
          <p:cNvSpPr txBox="1">
            <a:spLocks/>
          </p:cNvSpPr>
          <p:nvPr/>
        </p:nvSpPr>
        <p:spPr>
          <a:xfrm>
            <a:off x="1158393" y="1264877"/>
            <a:ext cx="2716921" cy="4587283"/>
          </a:xfrm>
          <a:prstGeom prst="rect">
            <a:avLst/>
          </a:prstGeom>
        </p:spPr>
        <p:txBody>
          <a:bodyPr vert="horz" lIns="91440" tIns="45720" rIns="91440" bIns="45720" rtlCol="0" anchor="ctr">
            <a:normAutofit/>
          </a:bodyP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600" b="1" dirty="0" smtClean="0">
                <a:solidFill>
                  <a:schemeClr val="tx2">
                    <a:lumMod val="75000"/>
                  </a:schemeClr>
                </a:solidFill>
              </a:rPr>
              <a:t>Regulatory Networks</a:t>
            </a:r>
            <a:endParaRPr lang="en-US" sz="3600" b="1" dirty="0">
              <a:solidFill>
                <a:schemeClr val="tx2">
                  <a:lumMod val="75000"/>
                </a:schemeClr>
              </a:solidFill>
            </a:endParaRPr>
          </a:p>
        </p:txBody>
      </p:sp>
    </p:spTree>
    <p:extLst>
      <p:ext uri="{BB962C8B-B14F-4D97-AF65-F5344CB8AC3E}">
        <p14:creationId xmlns:p14="http://schemas.microsoft.com/office/powerpoint/2010/main" val="467409391"/>
      </p:ext>
    </p:extLst>
  </p:cSld>
  <p:clrMapOvr>
    <a:masterClrMapping/>
  </p:clrMapOvr>
  <mc:AlternateContent xmlns:mc="http://schemas.openxmlformats.org/markup-compatibility/2006" xmlns:p14="http://schemas.microsoft.com/office/powerpoint/2010/main">
    <mc:Choice Requires="p14">
      <p:transition spd="slow" p14:dur="2000" advTm="51952"/>
    </mc:Choice>
    <mc:Fallback xmlns="">
      <p:transition spd="slow" advTm="51952"/>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Illustration of miRNA target hub regulatory network. Once an miRNA... |  Download Scientific Diagra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55117" y="250370"/>
            <a:ext cx="8096250" cy="6200775"/>
          </a:xfrm>
          <a:prstGeom prst="rect">
            <a:avLst/>
          </a:prstGeom>
          <a:noFill/>
          <a:extLst>
            <a:ext uri="{909E8E84-426E-40DD-AFC4-6F175D3DCCD1}">
              <a14:hiddenFill xmlns:a14="http://schemas.microsoft.com/office/drawing/2010/main">
                <a:solidFill>
                  <a:srgbClr val="FFFFFF"/>
                </a:solidFill>
              </a14:hiddenFill>
            </a:ext>
          </a:extLst>
        </p:spPr>
      </p:pic>
      <p:sp>
        <p:nvSpPr>
          <p:cNvPr id="10" name="Text Placeholder 3">
            <a:extLst>
              <a:ext uri="{FF2B5EF4-FFF2-40B4-BE49-F238E27FC236}">
                <a16:creationId xmlns:a16="http://schemas.microsoft.com/office/drawing/2014/main" id="{30858D23-5832-B244-A07F-C7350DADECF8}"/>
              </a:ext>
            </a:extLst>
          </p:cNvPr>
          <p:cNvSpPr txBox="1">
            <a:spLocks/>
          </p:cNvSpPr>
          <p:nvPr/>
        </p:nvSpPr>
        <p:spPr>
          <a:xfrm>
            <a:off x="1158393" y="1264877"/>
            <a:ext cx="2716921" cy="4587283"/>
          </a:xfrm>
          <a:prstGeom prst="rect">
            <a:avLst/>
          </a:prstGeom>
        </p:spPr>
        <p:txBody>
          <a:bodyPr vert="horz" lIns="91440" tIns="45720" rIns="91440" bIns="45720" rtlCol="0" anchor="ctr">
            <a:normAutofit/>
          </a:bodyP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600" b="1" dirty="0" smtClean="0">
                <a:solidFill>
                  <a:schemeClr val="tx2">
                    <a:lumMod val="75000"/>
                  </a:schemeClr>
                </a:solidFill>
              </a:rPr>
              <a:t>Regulatory Networks</a:t>
            </a:r>
            <a:endParaRPr lang="en-US" sz="3600" b="1" dirty="0">
              <a:solidFill>
                <a:schemeClr val="tx2">
                  <a:lumMod val="75000"/>
                </a:schemeClr>
              </a:solidFill>
            </a:endParaRPr>
          </a:p>
        </p:txBody>
      </p:sp>
      <p:sp>
        <p:nvSpPr>
          <p:cNvPr id="4" name="Oval 3"/>
          <p:cNvSpPr/>
          <p:nvPr/>
        </p:nvSpPr>
        <p:spPr>
          <a:xfrm>
            <a:off x="4642338" y="1264877"/>
            <a:ext cx="864236" cy="815926"/>
          </a:xfrm>
          <a:prstGeom prst="ellipse">
            <a:avLst/>
          </a:prstGeom>
          <a:ln w="76200">
            <a:solidFill>
              <a:srgbClr val="102A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5" name="Oval 4"/>
          <p:cNvSpPr/>
          <p:nvPr/>
        </p:nvSpPr>
        <p:spPr>
          <a:xfrm>
            <a:off x="7671180" y="1264877"/>
            <a:ext cx="864236" cy="815926"/>
          </a:xfrm>
          <a:prstGeom prst="ellipse">
            <a:avLst/>
          </a:prstGeom>
          <a:ln w="76200">
            <a:solidFill>
              <a:srgbClr val="102A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6" name="Oval 5"/>
          <p:cNvSpPr/>
          <p:nvPr/>
        </p:nvSpPr>
        <p:spPr>
          <a:xfrm>
            <a:off x="9967886" y="1264877"/>
            <a:ext cx="864236" cy="815926"/>
          </a:xfrm>
          <a:prstGeom prst="ellipse">
            <a:avLst/>
          </a:prstGeom>
          <a:ln w="76200">
            <a:solidFill>
              <a:srgbClr val="102A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7" name="Oval 6"/>
          <p:cNvSpPr/>
          <p:nvPr/>
        </p:nvSpPr>
        <p:spPr>
          <a:xfrm>
            <a:off x="5506574" y="5532048"/>
            <a:ext cx="1167618" cy="1167618"/>
          </a:xfrm>
          <a:prstGeom prst="ellipse">
            <a:avLst/>
          </a:prstGeom>
          <a:solidFill>
            <a:srgbClr val="6743ED"/>
          </a:solidFill>
          <a:ln w="76200">
            <a:solidFill>
              <a:srgbClr val="102A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ln w="76200">
                <a:solidFill>
                  <a:schemeClr val="tx1"/>
                </a:solidFill>
              </a:ln>
            </a:endParaRPr>
          </a:p>
        </p:txBody>
      </p:sp>
      <p:sp>
        <p:nvSpPr>
          <p:cNvPr id="8" name="Oval 7"/>
          <p:cNvSpPr/>
          <p:nvPr/>
        </p:nvSpPr>
        <p:spPr>
          <a:xfrm>
            <a:off x="7367798" y="5532048"/>
            <a:ext cx="1167618" cy="1167618"/>
          </a:xfrm>
          <a:prstGeom prst="ellipse">
            <a:avLst/>
          </a:prstGeom>
          <a:solidFill>
            <a:srgbClr val="6743ED"/>
          </a:solidFill>
          <a:ln w="76200">
            <a:solidFill>
              <a:srgbClr val="102A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ln w="76200">
                <a:solidFill>
                  <a:schemeClr val="tx1"/>
                </a:solidFill>
              </a:ln>
            </a:endParaRPr>
          </a:p>
        </p:txBody>
      </p:sp>
      <p:sp>
        <p:nvSpPr>
          <p:cNvPr id="9" name="Oval 8"/>
          <p:cNvSpPr/>
          <p:nvPr/>
        </p:nvSpPr>
        <p:spPr>
          <a:xfrm>
            <a:off x="9229022" y="5532048"/>
            <a:ext cx="1167618" cy="1167618"/>
          </a:xfrm>
          <a:prstGeom prst="ellipse">
            <a:avLst/>
          </a:prstGeom>
          <a:solidFill>
            <a:srgbClr val="6743ED"/>
          </a:solidFill>
          <a:ln w="76200">
            <a:solidFill>
              <a:srgbClr val="102A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ln w="76200">
                <a:solidFill>
                  <a:schemeClr val="tx1"/>
                </a:solidFill>
              </a:ln>
            </a:endParaRPr>
          </a:p>
        </p:txBody>
      </p:sp>
      <p:sp>
        <p:nvSpPr>
          <p:cNvPr id="11" name="Oval 10"/>
          <p:cNvSpPr/>
          <p:nvPr/>
        </p:nvSpPr>
        <p:spPr>
          <a:xfrm>
            <a:off x="4234968" y="167374"/>
            <a:ext cx="702793" cy="702793"/>
          </a:xfrm>
          <a:prstGeom prst="ellipse">
            <a:avLst/>
          </a:prstGeom>
          <a:solidFill>
            <a:srgbClr val="6743ED"/>
          </a:solidFill>
          <a:ln w="76200">
            <a:solidFill>
              <a:srgbClr val="102A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ln w="76200">
                <a:solidFill>
                  <a:schemeClr val="tx1"/>
                </a:solidFill>
              </a:ln>
            </a:endParaRPr>
          </a:p>
        </p:txBody>
      </p:sp>
      <p:sp>
        <p:nvSpPr>
          <p:cNvPr id="12" name="Oval 11"/>
          <p:cNvSpPr/>
          <p:nvPr/>
        </p:nvSpPr>
        <p:spPr>
          <a:xfrm>
            <a:off x="5506574" y="163291"/>
            <a:ext cx="702793" cy="702793"/>
          </a:xfrm>
          <a:prstGeom prst="ellipse">
            <a:avLst/>
          </a:prstGeom>
          <a:solidFill>
            <a:srgbClr val="6743ED"/>
          </a:solidFill>
          <a:ln w="76200">
            <a:solidFill>
              <a:srgbClr val="102A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ln w="76200">
                <a:solidFill>
                  <a:schemeClr val="tx1"/>
                </a:solidFill>
              </a:ln>
            </a:endParaRPr>
          </a:p>
        </p:txBody>
      </p:sp>
      <p:sp>
        <p:nvSpPr>
          <p:cNvPr id="13" name="Oval 12"/>
          <p:cNvSpPr/>
          <p:nvPr/>
        </p:nvSpPr>
        <p:spPr>
          <a:xfrm>
            <a:off x="6904792" y="159208"/>
            <a:ext cx="702793" cy="702793"/>
          </a:xfrm>
          <a:prstGeom prst="ellipse">
            <a:avLst/>
          </a:prstGeom>
          <a:solidFill>
            <a:srgbClr val="6743ED"/>
          </a:solidFill>
          <a:ln w="76200">
            <a:solidFill>
              <a:srgbClr val="102A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ln w="76200">
                <a:solidFill>
                  <a:schemeClr val="tx1"/>
                </a:solidFill>
              </a:ln>
            </a:endParaRPr>
          </a:p>
        </p:txBody>
      </p:sp>
      <p:sp>
        <p:nvSpPr>
          <p:cNvPr id="15" name="Oval 14"/>
          <p:cNvSpPr/>
          <p:nvPr/>
        </p:nvSpPr>
        <p:spPr>
          <a:xfrm>
            <a:off x="9476140" y="151042"/>
            <a:ext cx="702793" cy="702793"/>
          </a:xfrm>
          <a:prstGeom prst="ellipse">
            <a:avLst/>
          </a:prstGeom>
          <a:solidFill>
            <a:srgbClr val="6743ED"/>
          </a:solidFill>
          <a:ln w="76200">
            <a:solidFill>
              <a:srgbClr val="102A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ln w="76200">
                <a:solidFill>
                  <a:schemeClr val="tx1"/>
                </a:solidFill>
              </a:ln>
            </a:endParaRPr>
          </a:p>
        </p:txBody>
      </p:sp>
      <p:sp>
        <p:nvSpPr>
          <p:cNvPr id="16" name="Oval 15"/>
          <p:cNvSpPr/>
          <p:nvPr/>
        </p:nvSpPr>
        <p:spPr>
          <a:xfrm>
            <a:off x="10592998" y="146959"/>
            <a:ext cx="702793" cy="702793"/>
          </a:xfrm>
          <a:prstGeom prst="ellipse">
            <a:avLst/>
          </a:prstGeom>
          <a:solidFill>
            <a:srgbClr val="6743ED"/>
          </a:solidFill>
          <a:ln w="76200">
            <a:solidFill>
              <a:srgbClr val="102A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ln w="76200">
                <a:solidFill>
                  <a:schemeClr val="tx1"/>
                </a:solidFill>
              </a:ln>
            </a:endParaRPr>
          </a:p>
        </p:txBody>
      </p:sp>
      <p:sp>
        <p:nvSpPr>
          <p:cNvPr id="17" name="Oval 16"/>
          <p:cNvSpPr/>
          <p:nvPr/>
        </p:nvSpPr>
        <p:spPr>
          <a:xfrm>
            <a:off x="4692085" y="2840646"/>
            <a:ext cx="864236" cy="815926"/>
          </a:xfrm>
          <a:prstGeom prst="ellipse">
            <a:avLst/>
          </a:prstGeom>
          <a:ln w="76200">
            <a:solidFill>
              <a:srgbClr val="102A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18" name="Oval 17"/>
          <p:cNvSpPr/>
          <p:nvPr/>
        </p:nvSpPr>
        <p:spPr>
          <a:xfrm>
            <a:off x="10431555" y="2855136"/>
            <a:ext cx="864236" cy="815926"/>
          </a:xfrm>
          <a:prstGeom prst="ellipse">
            <a:avLst/>
          </a:prstGeom>
          <a:ln w="76200">
            <a:solidFill>
              <a:srgbClr val="102A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20" name="Oval 19"/>
          <p:cNvSpPr/>
          <p:nvPr/>
        </p:nvSpPr>
        <p:spPr>
          <a:xfrm>
            <a:off x="7617744" y="2897213"/>
            <a:ext cx="702793" cy="702793"/>
          </a:xfrm>
          <a:prstGeom prst="ellipse">
            <a:avLst/>
          </a:prstGeom>
          <a:solidFill>
            <a:srgbClr val="6743ED"/>
          </a:solidFill>
          <a:ln w="76200">
            <a:solidFill>
              <a:srgbClr val="102A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ln w="76200">
                <a:solidFill>
                  <a:schemeClr val="tx1"/>
                </a:solidFill>
              </a:ln>
            </a:endParaRPr>
          </a:p>
        </p:txBody>
      </p:sp>
      <p:cxnSp>
        <p:nvCxnSpPr>
          <p:cNvPr id="3" name="Straight Arrow Connector 2"/>
          <p:cNvCxnSpPr>
            <a:stCxn id="20" idx="2"/>
            <a:endCxn id="17" idx="6"/>
          </p:cNvCxnSpPr>
          <p:nvPr/>
        </p:nvCxnSpPr>
        <p:spPr>
          <a:xfrm flipH="1" flipV="1">
            <a:off x="5556321" y="3248609"/>
            <a:ext cx="2061423" cy="1"/>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p:cNvCxnSpPr>
            <a:stCxn id="20" idx="6"/>
            <a:endCxn id="18" idx="2"/>
          </p:cNvCxnSpPr>
          <p:nvPr/>
        </p:nvCxnSpPr>
        <p:spPr>
          <a:xfrm>
            <a:off x="8320537" y="3248610"/>
            <a:ext cx="2111018" cy="14489"/>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p:cNvCxnSpPr>
            <a:stCxn id="20" idx="4"/>
            <a:endCxn id="7" idx="7"/>
          </p:cNvCxnSpPr>
          <p:nvPr/>
        </p:nvCxnSpPr>
        <p:spPr>
          <a:xfrm flipH="1">
            <a:off x="6503198" y="3600006"/>
            <a:ext cx="1465943" cy="2103036"/>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cxnSp>
        <p:nvCxnSpPr>
          <p:cNvPr id="30" name="Straight Arrow Connector 29"/>
          <p:cNvCxnSpPr>
            <a:stCxn id="20" idx="4"/>
          </p:cNvCxnSpPr>
          <p:nvPr/>
        </p:nvCxnSpPr>
        <p:spPr>
          <a:xfrm flipH="1">
            <a:off x="7945193" y="3600006"/>
            <a:ext cx="23948" cy="2103036"/>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cxnSp>
        <p:nvCxnSpPr>
          <p:cNvPr id="33" name="Straight Arrow Connector 32"/>
          <p:cNvCxnSpPr/>
          <p:nvPr/>
        </p:nvCxnSpPr>
        <p:spPr>
          <a:xfrm>
            <a:off x="8024168" y="3656572"/>
            <a:ext cx="1363020" cy="2046470"/>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cxnSp>
        <p:nvCxnSpPr>
          <p:cNvPr id="35" name="Straight Arrow Connector 34"/>
          <p:cNvCxnSpPr>
            <a:stCxn id="6" idx="4"/>
          </p:cNvCxnSpPr>
          <p:nvPr/>
        </p:nvCxnSpPr>
        <p:spPr>
          <a:xfrm flipH="1">
            <a:off x="10396640" y="2080803"/>
            <a:ext cx="3364" cy="1167806"/>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cxnSp>
        <p:nvCxnSpPr>
          <p:cNvPr id="39" name="Straight Arrow Connector 38"/>
          <p:cNvCxnSpPr>
            <a:stCxn id="5" idx="5"/>
            <a:endCxn id="18" idx="2"/>
          </p:cNvCxnSpPr>
          <p:nvPr/>
        </p:nvCxnSpPr>
        <p:spPr>
          <a:xfrm>
            <a:off x="8408852" y="1961313"/>
            <a:ext cx="2022703" cy="1301786"/>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cxnSp>
        <p:nvCxnSpPr>
          <p:cNvPr id="42" name="Straight Arrow Connector 41"/>
          <p:cNvCxnSpPr>
            <a:stCxn id="4" idx="4"/>
            <a:endCxn id="17" idx="0"/>
          </p:cNvCxnSpPr>
          <p:nvPr/>
        </p:nvCxnSpPr>
        <p:spPr>
          <a:xfrm>
            <a:off x="5074456" y="2080803"/>
            <a:ext cx="49747" cy="759843"/>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cxnSp>
        <p:nvCxnSpPr>
          <p:cNvPr id="46" name="Straight Arrow Connector 45"/>
          <p:cNvCxnSpPr>
            <a:stCxn id="11" idx="4"/>
          </p:cNvCxnSpPr>
          <p:nvPr/>
        </p:nvCxnSpPr>
        <p:spPr>
          <a:xfrm>
            <a:off x="4586365" y="870167"/>
            <a:ext cx="219565" cy="525035"/>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cxnSp>
        <p:nvCxnSpPr>
          <p:cNvPr id="49" name="Straight Arrow Connector 48"/>
          <p:cNvCxnSpPr>
            <a:stCxn id="4" idx="0"/>
            <a:endCxn id="11" idx="5"/>
          </p:cNvCxnSpPr>
          <p:nvPr/>
        </p:nvCxnSpPr>
        <p:spPr>
          <a:xfrm flipH="1" flipV="1">
            <a:off x="4834839" y="767245"/>
            <a:ext cx="239617" cy="497632"/>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cxnSp>
        <p:nvCxnSpPr>
          <p:cNvPr id="52" name="Straight Arrow Connector 51"/>
          <p:cNvCxnSpPr>
            <a:stCxn id="4" idx="7"/>
            <a:endCxn id="12" idx="4"/>
          </p:cNvCxnSpPr>
          <p:nvPr/>
        </p:nvCxnSpPr>
        <p:spPr>
          <a:xfrm flipV="1">
            <a:off x="5380010" y="866084"/>
            <a:ext cx="477961" cy="518283"/>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cxnSp>
        <p:nvCxnSpPr>
          <p:cNvPr id="55" name="Straight Arrow Connector 54"/>
          <p:cNvCxnSpPr>
            <a:endCxn id="4" idx="0"/>
          </p:cNvCxnSpPr>
          <p:nvPr/>
        </p:nvCxnSpPr>
        <p:spPr>
          <a:xfrm flipH="1">
            <a:off x="5074456" y="844062"/>
            <a:ext cx="524486" cy="420815"/>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cxnSp>
        <p:nvCxnSpPr>
          <p:cNvPr id="67" name="Straight Arrow Connector 66"/>
          <p:cNvCxnSpPr>
            <a:stCxn id="13" idx="4"/>
            <a:endCxn id="20" idx="1"/>
          </p:cNvCxnSpPr>
          <p:nvPr/>
        </p:nvCxnSpPr>
        <p:spPr>
          <a:xfrm>
            <a:off x="7256189" y="862001"/>
            <a:ext cx="464477" cy="2138134"/>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cxnSp>
        <p:nvCxnSpPr>
          <p:cNvPr id="70" name="Straight Arrow Connector 69"/>
          <p:cNvCxnSpPr>
            <a:stCxn id="13" idx="5"/>
            <a:endCxn id="5" idx="1"/>
          </p:cNvCxnSpPr>
          <p:nvPr/>
        </p:nvCxnSpPr>
        <p:spPr>
          <a:xfrm>
            <a:off x="7504663" y="759079"/>
            <a:ext cx="293081" cy="625288"/>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cxnSp>
        <p:nvCxnSpPr>
          <p:cNvPr id="73" name="Straight Arrow Connector 72"/>
          <p:cNvCxnSpPr>
            <a:stCxn id="15" idx="4"/>
          </p:cNvCxnSpPr>
          <p:nvPr/>
        </p:nvCxnSpPr>
        <p:spPr>
          <a:xfrm>
            <a:off x="9827537" y="853835"/>
            <a:ext cx="351396" cy="640774"/>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cxnSp>
        <p:nvCxnSpPr>
          <p:cNvPr id="76" name="Straight Arrow Connector 75"/>
          <p:cNvCxnSpPr>
            <a:stCxn id="16" idx="4"/>
            <a:endCxn id="6" idx="7"/>
          </p:cNvCxnSpPr>
          <p:nvPr/>
        </p:nvCxnSpPr>
        <p:spPr>
          <a:xfrm flipH="1">
            <a:off x="10705558" y="849752"/>
            <a:ext cx="238837" cy="534615"/>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sp>
        <p:nvSpPr>
          <p:cNvPr id="81" name="Arc 80"/>
          <p:cNvSpPr/>
          <p:nvPr/>
        </p:nvSpPr>
        <p:spPr>
          <a:xfrm rot="20767336" flipH="1">
            <a:off x="3602037" y="759079"/>
            <a:ext cx="2995653" cy="5692066"/>
          </a:xfrm>
          <a:prstGeom prst="arc">
            <a:avLst>
              <a:gd name="adj1" fmla="val 16200000"/>
              <a:gd name="adj2" fmla="val 5138130"/>
            </a:avLst>
          </a:prstGeom>
          <a:ln w="76200">
            <a:headEnd type="triangle" w="med"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IE"/>
          </a:p>
        </p:txBody>
      </p:sp>
    </p:spTree>
    <p:extLst>
      <p:ext uri="{BB962C8B-B14F-4D97-AF65-F5344CB8AC3E}">
        <p14:creationId xmlns:p14="http://schemas.microsoft.com/office/powerpoint/2010/main" val="547254726"/>
      </p:ext>
    </p:extLst>
  </p:cSld>
  <p:clrMapOvr>
    <a:masterClrMapping/>
  </p:clrMapOvr>
  <mc:AlternateContent xmlns:mc="http://schemas.openxmlformats.org/markup-compatibility/2006" xmlns:p14="http://schemas.microsoft.com/office/powerpoint/2010/main">
    <mc:Choice Requires="p14">
      <p:transition spd="slow" p14:dur="2000" advTm="51952"/>
    </mc:Choice>
    <mc:Fallback xmlns="">
      <p:transition spd="slow" advTm="5195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10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1000"/>
                                        <p:tgtEl>
                                          <p:spTgt spid="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1000"/>
                                        <p:tgtEl>
                                          <p:spTgt spid="1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1000"/>
                                        <p:tgtEl>
                                          <p:spTgt spid="1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1000"/>
                                        <p:tgtEl>
                                          <p:spTgt spid="13"/>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fade">
                                      <p:cBhvr>
                                        <p:cTn id="25" dur="1000"/>
                                        <p:tgtEl>
                                          <p:spTgt spid="1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fade">
                                      <p:cBhvr>
                                        <p:cTn id="28" dur="1000"/>
                                        <p:tgtEl>
                                          <p:spTgt spid="1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fade">
                                      <p:cBhvr>
                                        <p:cTn id="31" dur="1000"/>
                                        <p:tgtEl>
                                          <p:spTgt spid="20"/>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4"/>
                                        </p:tgtEl>
                                        <p:attrNameLst>
                                          <p:attrName>style.visibility</p:attrName>
                                        </p:attrNameLst>
                                      </p:cBhvr>
                                      <p:to>
                                        <p:strVal val="visible"/>
                                      </p:to>
                                    </p:set>
                                    <p:animEffect transition="in" filter="fade">
                                      <p:cBhvr>
                                        <p:cTn id="34" dur="1000"/>
                                        <p:tgtEl>
                                          <p:spTgt spid="4"/>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fade">
                                      <p:cBhvr>
                                        <p:cTn id="37" dur="1000"/>
                                        <p:tgtEl>
                                          <p:spTgt spid="5"/>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6"/>
                                        </p:tgtEl>
                                        <p:attrNameLst>
                                          <p:attrName>style.visibility</p:attrName>
                                        </p:attrNameLst>
                                      </p:cBhvr>
                                      <p:to>
                                        <p:strVal val="visible"/>
                                      </p:to>
                                    </p:set>
                                    <p:animEffect transition="in" filter="fade">
                                      <p:cBhvr>
                                        <p:cTn id="40" dur="1000"/>
                                        <p:tgtEl>
                                          <p:spTgt spid="6"/>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1000"/>
                                        <p:tgtEl>
                                          <p:spTgt spid="17"/>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8"/>
                                        </p:tgtEl>
                                        <p:attrNameLst>
                                          <p:attrName>style.visibility</p:attrName>
                                        </p:attrNameLst>
                                      </p:cBhvr>
                                      <p:to>
                                        <p:strVal val="visible"/>
                                      </p:to>
                                    </p:set>
                                    <p:animEffect transition="in" filter="fade">
                                      <p:cBhvr>
                                        <p:cTn id="46" dur="1000"/>
                                        <p:tgtEl>
                                          <p:spTgt spid="18"/>
                                        </p:tgtEl>
                                      </p:cBhvr>
                                    </p:animEffect>
                                  </p:childTnLst>
                                </p:cTn>
                              </p:par>
                              <p:par>
                                <p:cTn id="47" presetID="10" presetClass="entr" presetSubtype="0" fill="hold" nodeType="withEffect">
                                  <p:stCondLst>
                                    <p:cond delay="0"/>
                                  </p:stCondLst>
                                  <p:childTnLst>
                                    <p:set>
                                      <p:cBhvr>
                                        <p:cTn id="48" dur="1" fill="hold">
                                          <p:stCondLst>
                                            <p:cond delay="0"/>
                                          </p:stCondLst>
                                        </p:cTn>
                                        <p:tgtEl>
                                          <p:spTgt spid="3"/>
                                        </p:tgtEl>
                                        <p:attrNameLst>
                                          <p:attrName>style.visibility</p:attrName>
                                        </p:attrNameLst>
                                      </p:cBhvr>
                                      <p:to>
                                        <p:strVal val="visible"/>
                                      </p:to>
                                    </p:set>
                                    <p:animEffect transition="in" filter="fade">
                                      <p:cBhvr>
                                        <p:cTn id="49" dur="1000"/>
                                        <p:tgtEl>
                                          <p:spTgt spid="3"/>
                                        </p:tgtEl>
                                      </p:cBhvr>
                                    </p:animEffect>
                                  </p:childTnLst>
                                </p:cTn>
                              </p:par>
                              <p:par>
                                <p:cTn id="50" presetID="10" presetClass="entr" presetSubtype="0" fill="hold" nodeType="withEffect">
                                  <p:stCondLst>
                                    <p:cond delay="0"/>
                                  </p:stCondLst>
                                  <p:childTnLst>
                                    <p:set>
                                      <p:cBhvr>
                                        <p:cTn id="51" dur="1" fill="hold">
                                          <p:stCondLst>
                                            <p:cond delay="0"/>
                                          </p:stCondLst>
                                        </p:cTn>
                                        <p:tgtEl>
                                          <p:spTgt spid="23"/>
                                        </p:tgtEl>
                                        <p:attrNameLst>
                                          <p:attrName>style.visibility</p:attrName>
                                        </p:attrNameLst>
                                      </p:cBhvr>
                                      <p:to>
                                        <p:strVal val="visible"/>
                                      </p:to>
                                    </p:set>
                                    <p:animEffect transition="in" filter="fade">
                                      <p:cBhvr>
                                        <p:cTn id="52" dur="1000"/>
                                        <p:tgtEl>
                                          <p:spTgt spid="23"/>
                                        </p:tgtEl>
                                      </p:cBhvr>
                                    </p:animEffect>
                                  </p:childTnLst>
                                </p:cTn>
                              </p:par>
                              <p:par>
                                <p:cTn id="53" presetID="10" presetClass="entr" presetSubtype="0" fill="hold" nodeType="withEffect">
                                  <p:stCondLst>
                                    <p:cond delay="0"/>
                                  </p:stCondLst>
                                  <p:childTnLst>
                                    <p:set>
                                      <p:cBhvr>
                                        <p:cTn id="54" dur="1" fill="hold">
                                          <p:stCondLst>
                                            <p:cond delay="0"/>
                                          </p:stCondLst>
                                        </p:cTn>
                                        <p:tgtEl>
                                          <p:spTgt spid="26"/>
                                        </p:tgtEl>
                                        <p:attrNameLst>
                                          <p:attrName>style.visibility</p:attrName>
                                        </p:attrNameLst>
                                      </p:cBhvr>
                                      <p:to>
                                        <p:strVal val="visible"/>
                                      </p:to>
                                    </p:set>
                                    <p:animEffect transition="in" filter="fade">
                                      <p:cBhvr>
                                        <p:cTn id="55" dur="1000"/>
                                        <p:tgtEl>
                                          <p:spTgt spid="26"/>
                                        </p:tgtEl>
                                      </p:cBhvr>
                                    </p:animEffect>
                                  </p:childTnLst>
                                </p:cTn>
                              </p:par>
                              <p:par>
                                <p:cTn id="56" presetID="10" presetClass="entr" presetSubtype="0" fill="hold" nodeType="withEffect">
                                  <p:stCondLst>
                                    <p:cond delay="0"/>
                                  </p:stCondLst>
                                  <p:childTnLst>
                                    <p:set>
                                      <p:cBhvr>
                                        <p:cTn id="57" dur="1" fill="hold">
                                          <p:stCondLst>
                                            <p:cond delay="0"/>
                                          </p:stCondLst>
                                        </p:cTn>
                                        <p:tgtEl>
                                          <p:spTgt spid="30"/>
                                        </p:tgtEl>
                                        <p:attrNameLst>
                                          <p:attrName>style.visibility</p:attrName>
                                        </p:attrNameLst>
                                      </p:cBhvr>
                                      <p:to>
                                        <p:strVal val="visible"/>
                                      </p:to>
                                    </p:set>
                                    <p:animEffect transition="in" filter="fade">
                                      <p:cBhvr>
                                        <p:cTn id="58" dur="1000"/>
                                        <p:tgtEl>
                                          <p:spTgt spid="30"/>
                                        </p:tgtEl>
                                      </p:cBhvr>
                                    </p:animEffect>
                                  </p:childTnLst>
                                </p:cTn>
                              </p:par>
                              <p:par>
                                <p:cTn id="59" presetID="10" presetClass="entr" presetSubtype="0" fill="hold" nodeType="withEffect">
                                  <p:stCondLst>
                                    <p:cond delay="0"/>
                                  </p:stCondLst>
                                  <p:childTnLst>
                                    <p:set>
                                      <p:cBhvr>
                                        <p:cTn id="60" dur="1" fill="hold">
                                          <p:stCondLst>
                                            <p:cond delay="0"/>
                                          </p:stCondLst>
                                        </p:cTn>
                                        <p:tgtEl>
                                          <p:spTgt spid="33"/>
                                        </p:tgtEl>
                                        <p:attrNameLst>
                                          <p:attrName>style.visibility</p:attrName>
                                        </p:attrNameLst>
                                      </p:cBhvr>
                                      <p:to>
                                        <p:strVal val="visible"/>
                                      </p:to>
                                    </p:set>
                                    <p:animEffect transition="in" filter="fade">
                                      <p:cBhvr>
                                        <p:cTn id="61" dur="1000"/>
                                        <p:tgtEl>
                                          <p:spTgt spid="33"/>
                                        </p:tgtEl>
                                      </p:cBhvr>
                                    </p:animEffect>
                                  </p:childTnLst>
                                </p:cTn>
                              </p:par>
                              <p:par>
                                <p:cTn id="62" presetID="10" presetClass="entr" presetSubtype="0" fill="hold" nodeType="withEffect">
                                  <p:stCondLst>
                                    <p:cond delay="0"/>
                                  </p:stCondLst>
                                  <p:childTnLst>
                                    <p:set>
                                      <p:cBhvr>
                                        <p:cTn id="63" dur="1" fill="hold">
                                          <p:stCondLst>
                                            <p:cond delay="0"/>
                                          </p:stCondLst>
                                        </p:cTn>
                                        <p:tgtEl>
                                          <p:spTgt spid="35"/>
                                        </p:tgtEl>
                                        <p:attrNameLst>
                                          <p:attrName>style.visibility</p:attrName>
                                        </p:attrNameLst>
                                      </p:cBhvr>
                                      <p:to>
                                        <p:strVal val="visible"/>
                                      </p:to>
                                    </p:set>
                                    <p:animEffect transition="in" filter="fade">
                                      <p:cBhvr>
                                        <p:cTn id="64" dur="1000"/>
                                        <p:tgtEl>
                                          <p:spTgt spid="35"/>
                                        </p:tgtEl>
                                      </p:cBhvr>
                                    </p:animEffect>
                                  </p:childTnLst>
                                </p:cTn>
                              </p:par>
                              <p:par>
                                <p:cTn id="65" presetID="10" presetClass="entr" presetSubtype="0" fill="hold" nodeType="withEffect">
                                  <p:stCondLst>
                                    <p:cond delay="0"/>
                                  </p:stCondLst>
                                  <p:childTnLst>
                                    <p:set>
                                      <p:cBhvr>
                                        <p:cTn id="66" dur="1" fill="hold">
                                          <p:stCondLst>
                                            <p:cond delay="0"/>
                                          </p:stCondLst>
                                        </p:cTn>
                                        <p:tgtEl>
                                          <p:spTgt spid="39"/>
                                        </p:tgtEl>
                                        <p:attrNameLst>
                                          <p:attrName>style.visibility</p:attrName>
                                        </p:attrNameLst>
                                      </p:cBhvr>
                                      <p:to>
                                        <p:strVal val="visible"/>
                                      </p:to>
                                    </p:set>
                                    <p:animEffect transition="in" filter="fade">
                                      <p:cBhvr>
                                        <p:cTn id="67" dur="1000"/>
                                        <p:tgtEl>
                                          <p:spTgt spid="39"/>
                                        </p:tgtEl>
                                      </p:cBhvr>
                                    </p:animEffect>
                                  </p:childTnLst>
                                </p:cTn>
                              </p:par>
                              <p:par>
                                <p:cTn id="68" presetID="10" presetClass="entr" presetSubtype="0" fill="hold" nodeType="withEffect">
                                  <p:stCondLst>
                                    <p:cond delay="0"/>
                                  </p:stCondLst>
                                  <p:childTnLst>
                                    <p:set>
                                      <p:cBhvr>
                                        <p:cTn id="69" dur="1" fill="hold">
                                          <p:stCondLst>
                                            <p:cond delay="0"/>
                                          </p:stCondLst>
                                        </p:cTn>
                                        <p:tgtEl>
                                          <p:spTgt spid="42"/>
                                        </p:tgtEl>
                                        <p:attrNameLst>
                                          <p:attrName>style.visibility</p:attrName>
                                        </p:attrNameLst>
                                      </p:cBhvr>
                                      <p:to>
                                        <p:strVal val="visible"/>
                                      </p:to>
                                    </p:set>
                                    <p:animEffect transition="in" filter="fade">
                                      <p:cBhvr>
                                        <p:cTn id="70" dur="1000"/>
                                        <p:tgtEl>
                                          <p:spTgt spid="42"/>
                                        </p:tgtEl>
                                      </p:cBhvr>
                                    </p:animEffect>
                                  </p:childTnLst>
                                </p:cTn>
                              </p:par>
                              <p:par>
                                <p:cTn id="71" presetID="10" presetClass="entr" presetSubtype="0" fill="hold" nodeType="withEffect">
                                  <p:stCondLst>
                                    <p:cond delay="0"/>
                                  </p:stCondLst>
                                  <p:childTnLst>
                                    <p:set>
                                      <p:cBhvr>
                                        <p:cTn id="72" dur="1" fill="hold">
                                          <p:stCondLst>
                                            <p:cond delay="0"/>
                                          </p:stCondLst>
                                        </p:cTn>
                                        <p:tgtEl>
                                          <p:spTgt spid="46"/>
                                        </p:tgtEl>
                                        <p:attrNameLst>
                                          <p:attrName>style.visibility</p:attrName>
                                        </p:attrNameLst>
                                      </p:cBhvr>
                                      <p:to>
                                        <p:strVal val="visible"/>
                                      </p:to>
                                    </p:set>
                                    <p:animEffect transition="in" filter="fade">
                                      <p:cBhvr>
                                        <p:cTn id="73" dur="1000"/>
                                        <p:tgtEl>
                                          <p:spTgt spid="46"/>
                                        </p:tgtEl>
                                      </p:cBhvr>
                                    </p:animEffect>
                                  </p:childTnLst>
                                </p:cTn>
                              </p:par>
                              <p:par>
                                <p:cTn id="74" presetID="10" presetClass="entr" presetSubtype="0" fill="hold" nodeType="withEffect">
                                  <p:stCondLst>
                                    <p:cond delay="0"/>
                                  </p:stCondLst>
                                  <p:childTnLst>
                                    <p:set>
                                      <p:cBhvr>
                                        <p:cTn id="75" dur="1" fill="hold">
                                          <p:stCondLst>
                                            <p:cond delay="0"/>
                                          </p:stCondLst>
                                        </p:cTn>
                                        <p:tgtEl>
                                          <p:spTgt spid="49"/>
                                        </p:tgtEl>
                                        <p:attrNameLst>
                                          <p:attrName>style.visibility</p:attrName>
                                        </p:attrNameLst>
                                      </p:cBhvr>
                                      <p:to>
                                        <p:strVal val="visible"/>
                                      </p:to>
                                    </p:set>
                                    <p:animEffect transition="in" filter="fade">
                                      <p:cBhvr>
                                        <p:cTn id="76" dur="1000"/>
                                        <p:tgtEl>
                                          <p:spTgt spid="49"/>
                                        </p:tgtEl>
                                      </p:cBhvr>
                                    </p:animEffect>
                                  </p:childTnLst>
                                </p:cTn>
                              </p:par>
                              <p:par>
                                <p:cTn id="77" presetID="10" presetClass="entr" presetSubtype="0" fill="hold" nodeType="withEffect">
                                  <p:stCondLst>
                                    <p:cond delay="0"/>
                                  </p:stCondLst>
                                  <p:childTnLst>
                                    <p:set>
                                      <p:cBhvr>
                                        <p:cTn id="78" dur="1" fill="hold">
                                          <p:stCondLst>
                                            <p:cond delay="0"/>
                                          </p:stCondLst>
                                        </p:cTn>
                                        <p:tgtEl>
                                          <p:spTgt spid="52"/>
                                        </p:tgtEl>
                                        <p:attrNameLst>
                                          <p:attrName>style.visibility</p:attrName>
                                        </p:attrNameLst>
                                      </p:cBhvr>
                                      <p:to>
                                        <p:strVal val="visible"/>
                                      </p:to>
                                    </p:set>
                                    <p:animEffect transition="in" filter="fade">
                                      <p:cBhvr>
                                        <p:cTn id="79" dur="1000"/>
                                        <p:tgtEl>
                                          <p:spTgt spid="52"/>
                                        </p:tgtEl>
                                      </p:cBhvr>
                                    </p:animEffect>
                                  </p:childTnLst>
                                </p:cTn>
                              </p:par>
                              <p:par>
                                <p:cTn id="80" presetID="10" presetClass="entr" presetSubtype="0" fill="hold" nodeType="withEffect">
                                  <p:stCondLst>
                                    <p:cond delay="0"/>
                                  </p:stCondLst>
                                  <p:childTnLst>
                                    <p:set>
                                      <p:cBhvr>
                                        <p:cTn id="81" dur="1" fill="hold">
                                          <p:stCondLst>
                                            <p:cond delay="0"/>
                                          </p:stCondLst>
                                        </p:cTn>
                                        <p:tgtEl>
                                          <p:spTgt spid="55"/>
                                        </p:tgtEl>
                                        <p:attrNameLst>
                                          <p:attrName>style.visibility</p:attrName>
                                        </p:attrNameLst>
                                      </p:cBhvr>
                                      <p:to>
                                        <p:strVal val="visible"/>
                                      </p:to>
                                    </p:set>
                                    <p:animEffect transition="in" filter="fade">
                                      <p:cBhvr>
                                        <p:cTn id="82" dur="1000"/>
                                        <p:tgtEl>
                                          <p:spTgt spid="55"/>
                                        </p:tgtEl>
                                      </p:cBhvr>
                                    </p:animEffect>
                                  </p:childTnLst>
                                </p:cTn>
                              </p:par>
                              <p:par>
                                <p:cTn id="83" presetID="10" presetClass="entr" presetSubtype="0" fill="hold" nodeType="withEffect">
                                  <p:stCondLst>
                                    <p:cond delay="0"/>
                                  </p:stCondLst>
                                  <p:childTnLst>
                                    <p:set>
                                      <p:cBhvr>
                                        <p:cTn id="84" dur="1" fill="hold">
                                          <p:stCondLst>
                                            <p:cond delay="0"/>
                                          </p:stCondLst>
                                        </p:cTn>
                                        <p:tgtEl>
                                          <p:spTgt spid="67"/>
                                        </p:tgtEl>
                                        <p:attrNameLst>
                                          <p:attrName>style.visibility</p:attrName>
                                        </p:attrNameLst>
                                      </p:cBhvr>
                                      <p:to>
                                        <p:strVal val="visible"/>
                                      </p:to>
                                    </p:set>
                                    <p:animEffect transition="in" filter="fade">
                                      <p:cBhvr>
                                        <p:cTn id="85" dur="1000"/>
                                        <p:tgtEl>
                                          <p:spTgt spid="67"/>
                                        </p:tgtEl>
                                      </p:cBhvr>
                                    </p:animEffect>
                                  </p:childTnLst>
                                </p:cTn>
                              </p:par>
                              <p:par>
                                <p:cTn id="86" presetID="10" presetClass="entr" presetSubtype="0" fill="hold" nodeType="withEffect">
                                  <p:stCondLst>
                                    <p:cond delay="0"/>
                                  </p:stCondLst>
                                  <p:childTnLst>
                                    <p:set>
                                      <p:cBhvr>
                                        <p:cTn id="87" dur="1" fill="hold">
                                          <p:stCondLst>
                                            <p:cond delay="0"/>
                                          </p:stCondLst>
                                        </p:cTn>
                                        <p:tgtEl>
                                          <p:spTgt spid="70"/>
                                        </p:tgtEl>
                                        <p:attrNameLst>
                                          <p:attrName>style.visibility</p:attrName>
                                        </p:attrNameLst>
                                      </p:cBhvr>
                                      <p:to>
                                        <p:strVal val="visible"/>
                                      </p:to>
                                    </p:set>
                                    <p:animEffect transition="in" filter="fade">
                                      <p:cBhvr>
                                        <p:cTn id="88" dur="1000"/>
                                        <p:tgtEl>
                                          <p:spTgt spid="70"/>
                                        </p:tgtEl>
                                      </p:cBhvr>
                                    </p:animEffect>
                                  </p:childTnLst>
                                </p:cTn>
                              </p:par>
                              <p:par>
                                <p:cTn id="89" presetID="10" presetClass="entr" presetSubtype="0" fill="hold" nodeType="withEffect">
                                  <p:stCondLst>
                                    <p:cond delay="0"/>
                                  </p:stCondLst>
                                  <p:childTnLst>
                                    <p:set>
                                      <p:cBhvr>
                                        <p:cTn id="90" dur="1" fill="hold">
                                          <p:stCondLst>
                                            <p:cond delay="0"/>
                                          </p:stCondLst>
                                        </p:cTn>
                                        <p:tgtEl>
                                          <p:spTgt spid="73"/>
                                        </p:tgtEl>
                                        <p:attrNameLst>
                                          <p:attrName>style.visibility</p:attrName>
                                        </p:attrNameLst>
                                      </p:cBhvr>
                                      <p:to>
                                        <p:strVal val="visible"/>
                                      </p:to>
                                    </p:set>
                                    <p:animEffect transition="in" filter="fade">
                                      <p:cBhvr>
                                        <p:cTn id="91" dur="1000"/>
                                        <p:tgtEl>
                                          <p:spTgt spid="73"/>
                                        </p:tgtEl>
                                      </p:cBhvr>
                                    </p:animEffect>
                                  </p:childTnLst>
                                </p:cTn>
                              </p:par>
                              <p:par>
                                <p:cTn id="92" presetID="10" presetClass="entr" presetSubtype="0" fill="hold" nodeType="withEffect">
                                  <p:stCondLst>
                                    <p:cond delay="0"/>
                                  </p:stCondLst>
                                  <p:childTnLst>
                                    <p:set>
                                      <p:cBhvr>
                                        <p:cTn id="93" dur="1" fill="hold">
                                          <p:stCondLst>
                                            <p:cond delay="0"/>
                                          </p:stCondLst>
                                        </p:cTn>
                                        <p:tgtEl>
                                          <p:spTgt spid="76"/>
                                        </p:tgtEl>
                                        <p:attrNameLst>
                                          <p:attrName>style.visibility</p:attrName>
                                        </p:attrNameLst>
                                      </p:cBhvr>
                                      <p:to>
                                        <p:strVal val="visible"/>
                                      </p:to>
                                    </p:set>
                                    <p:animEffect transition="in" filter="fade">
                                      <p:cBhvr>
                                        <p:cTn id="94" dur="1000"/>
                                        <p:tgtEl>
                                          <p:spTgt spid="76"/>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81"/>
                                        </p:tgtEl>
                                        <p:attrNameLst>
                                          <p:attrName>style.visibility</p:attrName>
                                        </p:attrNameLst>
                                      </p:cBhvr>
                                      <p:to>
                                        <p:strVal val="visible"/>
                                      </p:to>
                                    </p:set>
                                    <p:animEffect transition="in" filter="fade">
                                      <p:cBhvr>
                                        <p:cTn id="97" dur="1000"/>
                                        <p:tgtEl>
                                          <p:spTgt spid="81"/>
                                        </p:tgtEl>
                                      </p:cBhvr>
                                    </p:animEffect>
                                  </p:childTnLst>
                                </p:cTn>
                              </p:par>
                              <p:par>
                                <p:cTn id="98" presetID="10" presetClass="exit" presetSubtype="0" fill="hold" nodeType="withEffect">
                                  <p:stCondLst>
                                    <p:cond delay="250"/>
                                  </p:stCondLst>
                                  <p:childTnLst>
                                    <p:animEffect transition="out" filter="fade">
                                      <p:cBhvr>
                                        <p:cTn id="99" dur="1500"/>
                                        <p:tgtEl>
                                          <p:spTgt spid="10242"/>
                                        </p:tgtEl>
                                      </p:cBhvr>
                                    </p:animEffect>
                                    <p:set>
                                      <p:cBhvr>
                                        <p:cTn id="100" dur="1" fill="hold">
                                          <p:stCondLst>
                                            <p:cond delay="1499"/>
                                          </p:stCondLst>
                                        </p:cTn>
                                        <p:tgtEl>
                                          <p:spTgt spid="1024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1" grpId="0" animBg="1"/>
      <p:bldP spid="12" grpId="0" animBg="1"/>
      <p:bldP spid="13" grpId="0" animBg="1"/>
      <p:bldP spid="15" grpId="0" animBg="1"/>
      <p:bldP spid="16" grpId="0" animBg="1"/>
      <p:bldP spid="17" grpId="0" animBg="1"/>
      <p:bldP spid="18" grpId="0" animBg="1"/>
      <p:bldP spid="20" grpId="0" animBg="1"/>
      <p:bldP spid="81"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IMING" val="|39.2"/>
</p:tagLst>
</file>

<file path=ppt/tags/tag10.xml><?xml version="1.0" encoding="utf-8"?>
<p:tagLst xmlns:a="http://schemas.openxmlformats.org/drawingml/2006/main" xmlns:r="http://schemas.openxmlformats.org/officeDocument/2006/relationships" xmlns:p="http://schemas.openxmlformats.org/presentationml/2006/main">
  <p:tag name="TIMING" val="|1"/>
</p:tagLst>
</file>

<file path=ppt/tags/tag11.xml><?xml version="1.0" encoding="utf-8"?>
<p:tagLst xmlns:a="http://schemas.openxmlformats.org/drawingml/2006/main" xmlns:r="http://schemas.openxmlformats.org/officeDocument/2006/relationships" xmlns:p="http://schemas.openxmlformats.org/presentationml/2006/main">
  <p:tag name="TIMING" val="|1.2|8.8|6.2|6.4"/>
</p:tagLst>
</file>

<file path=ppt/tags/tag12.xml><?xml version="1.0" encoding="utf-8"?>
<p:tagLst xmlns:a="http://schemas.openxmlformats.org/drawingml/2006/main" xmlns:r="http://schemas.openxmlformats.org/officeDocument/2006/relationships" xmlns:p="http://schemas.openxmlformats.org/presentationml/2006/main">
  <p:tag name="TIMING" val="|0.9|0.3|0.3|0.4"/>
</p:tagLst>
</file>

<file path=ppt/tags/tag13.xml><?xml version="1.0" encoding="utf-8"?>
<p:tagLst xmlns:a="http://schemas.openxmlformats.org/drawingml/2006/main" xmlns:r="http://schemas.openxmlformats.org/officeDocument/2006/relationships" xmlns:p="http://schemas.openxmlformats.org/presentationml/2006/main">
  <p:tag name="TIMING" val="|0.3|40.4|13.9|16.8|2|40.8|5.8|22.7|14.1"/>
</p:tagLst>
</file>

<file path=ppt/tags/tag2.xml><?xml version="1.0" encoding="utf-8"?>
<p:tagLst xmlns:a="http://schemas.openxmlformats.org/drawingml/2006/main" xmlns:r="http://schemas.openxmlformats.org/officeDocument/2006/relationships" xmlns:p="http://schemas.openxmlformats.org/presentationml/2006/main">
  <p:tag name="TIMING" val="|3.5|0.8|2.4|1.1"/>
</p:tagLst>
</file>

<file path=ppt/tags/tag3.xml><?xml version="1.0" encoding="utf-8"?>
<p:tagLst xmlns:a="http://schemas.openxmlformats.org/drawingml/2006/main" xmlns:r="http://schemas.openxmlformats.org/officeDocument/2006/relationships" xmlns:p="http://schemas.openxmlformats.org/presentationml/2006/main">
  <p:tag name="TIMING" val="|0.6"/>
</p:tagLst>
</file>

<file path=ppt/tags/tag4.xml><?xml version="1.0" encoding="utf-8"?>
<p:tagLst xmlns:a="http://schemas.openxmlformats.org/drawingml/2006/main" xmlns:r="http://schemas.openxmlformats.org/officeDocument/2006/relationships" xmlns:p="http://schemas.openxmlformats.org/presentationml/2006/main">
  <p:tag name="TIMING" val="|0.7|2.6|3"/>
</p:tagLst>
</file>

<file path=ppt/tags/tag5.xml><?xml version="1.0" encoding="utf-8"?>
<p:tagLst xmlns:a="http://schemas.openxmlformats.org/drawingml/2006/main" xmlns:r="http://schemas.openxmlformats.org/officeDocument/2006/relationships" xmlns:p="http://schemas.openxmlformats.org/presentationml/2006/main">
  <p:tag name="TIMING" val="|16.5|7.2|14.7"/>
</p:tagLst>
</file>

<file path=ppt/tags/tag6.xml><?xml version="1.0" encoding="utf-8"?>
<p:tagLst xmlns:a="http://schemas.openxmlformats.org/drawingml/2006/main" xmlns:r="http://schemas.openxmlformats.org/officeDocument/2006/relationships" xmlns:p="http://schemas.openxmlformats.org/presentationml/2006/main">
  <p:tag name="TIMING" val="|5.6|9.4|11.5"/>
</p:tagLst>
</file>

<file path=ppt/tags/tag7.xml><?xml version="1.0" encoding="utf-8"?>
<p:tagLst xmlns:a="http://schemas.openxmlformats.org/drawingml/2006/main" xmlns:r="http://schemas.openxmlformats.org/officeDocument/2006/relationships" xmlns:p="http://schemas.openxmlformats.org/presentationml/2006/main">
  <p:tag name="TIMING" val="|3.9"/>
</p:tagLst>
</file>

<file path=ppt/tags/tag8.xml><?xml version="1.0" encoding="utf-8"?>
<p:tagLst xmlns:a="http://schemas.openxmlformats.org/drawingml/2006/main" xmlns:r="http://schemas.openxmlformats.org/officeDocument/2006/relationships" xmlns:p="http://schemas.openxmlformats.org/presentationml/2006/main">
  <p:tag name="TIMING" val="|2.8|19.6|11.9|11.7"/>
</p:tagLst>
</file>

<file path=ppt/tags/tag9.xml><?xml version="1.0" encoding="utf-8"?>
<p:tagLst xmlns:a="http://schemas.openxmlformats.org/drawingml/2006/main" xmlns:r="http://schemas.openxmlformats.org/officeDocument/2006/relationships" xmlns:p="http://schemas.openxmlformats.org/presentationml/2006/main">
  <p:tag name="TIMING" val="|0.7"/>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3471</TotalTime>
  <Words>941</Words>
  <Application>Microsoft Office PowerPoint</Application>
  <PresentationFormat>Widescreen</PresentationFormat>
  <Paragraphs>144</Paragraphs>
  <Slides>40</Slides>
  <Notes>23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40</vt:i4>
      </vt:variant>
    </vt:vector>
  </HeadingPairs>
  <TitlesOfParts>
    <vt:vector size="48" baseType="lpstr">
      <vt:lpstr>Arial</vt:lpstr>
      <vt:lpstr>Arial Black</vt:lpstr>
      <vt:lpstr>Bernard MT Condensed</vt:lpstr>
      <vt:lpstr>Calibri</vt:lpstr>
      <vt:lpstr>Calibri Light</vt:lpstr>
      <vt:lpstr>Helvetica Neue</vt:lpstr>
      <vt:lpstr>Times New Roman</vt:lpstr>
      <vt:lpstr>Office Theme</vt:lpstr>
      <vt:lpstr>PowerPoint Presentation</vt:lpstr>
      <vt:lpstr>PowerPoint Presentation</vt:lpstr>
      <vt:lpstr>Computational approaches for the therapeutic target discovery to ame-liorate muscle wasting during aging and disease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Expected output…</vt:lpstr>
      <vt:lpstr>Available input…</vt:lpstr>
      <vt:lpstr>PowerPoint Presentation</vt:lpstr>
      <vt:lpstr>PowerPoint Presentation</vt:lpstr>
      <vt:lpstr>PowerPoint Presentation</vt:lpstr>
      <vt:lpstr>PowerPoint Presentation</vt:lpstr>
      <vt:lpstr>PowerPoint Presentation</vt:lpstr>
      <vt:lpstr>Data collection</vt:lpstr>
      <vt:lpstr>Definition of the network</vt:lpstr>
      <vt:lpstr>Graph operations</vt:lpstr>
      <vt:lpstr>PowerPoint Presentation</vt:lpstr>
      <vt:lpstr>Acknowledgements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myomirs</vt:lpstr>
      <vt:lpstr>What is a miRNA</vt:lpstr>
      <vt:lpstr>miRNA genesis</vt:lpstr>
      <vt:lpstr>PowerPoint Presentation</vt:lpstr>
      <vt:lpstr>Evolution of miRNA study</vt:lpstr>
      <vt:lpstr>Number of miRNA in some DB</vt:lpstr>
      <vt:lpstr> Garbage in, garbage out (GIGO)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Administrator</dc:creator>
  <cp:lastModifiedBy>Administrator</cp:lastModifiedBy>
  <cp:revision>55</cp:revision>
  <dcterms:created xsi:type="dcterms:W3CDTF">2022-03-25T15:01:36Z</dcterms:created>
  <dcterms:modified xsi:type="dcterms:W3CDTF">2022-05-05T08:12:54Z</dcterms:modified>
</cp:coreProperties>
</file>